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45"/>
  </p:notesMasterIdLst>
  <p:sldIdLst>
    <p:sldId id="352" r:id="rId2"/>
    <p:sldId id="358" r:id="rId3"/>
    <p:sldId id="359" r:id="rId4"/>
    <p:sldId id="357" r:id="rId5"/>
    <p:sldId id="355" r:id="rId6"/>
    <p:sldId id="356" r:id="rId7"/>
    <p:sldId id="360" r:id="rId8"/>
    <p:sldId id="353" r:id="rId9"/>
    <p:sldId id="354" r:id="rId10"/>
    <p:sldId id="361" r:id="rId11"/>
    <p:sldId id="362" r:id="rId12"/>
    <p:sldId id="363" r:id="rId13"/>
    <p:sldId id="364" r:id="rId14"/>
    <p:sldId id="366" r:id="rId15"/>
    <p:sldId id="394"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96"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5C2FF"/>
    <a:srgbClr val="F2861A"/>
    <a:srgbClr val="51E646"/>
    <a:srgbClr val="956F00"/>
    <a:srgbClr val="FFFF00"/>
    <a:srgbClr val="E5F236"/>
    <a:srgbClr val="CC9900"/>
    <a:srgbClr val="5CFFAD"/>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0" autoAdjust="0"/>
    <p:restoredTop sz="85286" autoAdjust="0"/>
  </p:normalViewPr>
  <p:slideViewPr>
    <p:cSldViewPr>
      <p:cViewPr varScale="1">
        <p:scale>
          <a:sx n="76" d="100"/>
          <a:sy n="76" d="100"/>
        </p:scale>
        <p:origin x="1589" y="53"/>
      </p:cViewPr>
      <p:guideLst>
        <p:guide orient="horz" pos="2160"/>
        <p:guide pos="2880"/>
      </p:guideLst>
    </p:cSldViewPr>
  </p:slideViewPr>
  <p:outlineViewPr>
    <p:cViewPr>
      <p:scale>
        <a:sx n="33" d="100"/>
        <a:sy n="33" d="100"/>
      </p:scale>
      <p:origin x="0" y="48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147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7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7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147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9B8127E-8BCD-4981-BECE-40C2DB464CD9}" type="slidenum">
              <a:rPr lang="en-US"/>
              <a:pPr>
                <a:defRPr/>
              </a:pPr>
              <a:t>‹#›</a:t>
            </a:fld>
            <a:endParaRPr lang="en-US"/>
          </a:p>
        </p:txBody>
      </p:sp>
    </p:spTree>
    <p:extLst>
      <p:ext uri="{BB962C8B-B14F-4D97-AF65-F5344CB8AC3E}">
        <p14:creationId xmlns:p14="http://schemas.microsoft.com/office/powerpoint/2010/main" val="41423666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To achieve these goals, we should know what a blockchain is; its properties and capabilities. So, next slides are for this purpose.</a:t>
            </a:r>
            <a:endParaRPr dirty="0"/>
          </a:p>
        </p:txBody>
      </p:sp>
    </p:spTree>
    <p:extLst>
      <p:ext uri="{BB962C8B-B14F-4D97-AF65-F5344CB8AC3E}">
        <p14:creationId xmlns:p14="http://schemas.microsoft.com/office/powerpoint/2010/main" val="408649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I think we </a:t>
            </a:r>
            <a:r>
              <a:rPr lang="en-US" dirty="0" err="1" smtClean="0"/>
              <a:t>didnt</a:t>
            </a:r>
            <a:r>
              <a:rPr lang="en-US" dirty="0" smtClean="0"/>
              <a:t> cover what a </a:t>
            </a:r>
            <a:r>
              <a:rPr lang="en-US" dirty="0" err="1" smtClean="0"/>
              <a:t>coinbase</a:t>
            </a:r>
            <a:r>
              <a:rPr lang="en-US" dirty="0" smtClean="0"/>
              <a:t> transaction in </a:t>
            </a:r>
            <a:r>
              <a:rPr lang="en-US" dirty="0" err="1" smtClean="0"/>
              <a:t>blockchain</a:t>
            </a:r>
            <a:r>
              <a:rPr lang="en-US" dirty="0" smtClean="0"/>
              <a:t> part. You can just say that it is the first transaction in every block, which has no input. It is addressed to miner’s wallet. </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30</a:t>
            </a:fld>
            <a:endParaRPr lang="en-US"/>
          </a:p>
        </p:txBody>
      </p:sp>
    </p:spTree>
    <p:extLst>
      <p:ext uri="{BB962C8B-B14F-4D97-AF65-F5344CB8AC3E}">
        <p14:creationId xmlns:p14="http://schemas.microsoft.com/office/powerpoint/2010/main" val="345624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I </a:t>
            </a:r>
            <a:r>
              <a:rPr lang="en-US" dirty="0" err="1" smtClean="0"/>
              <a:t>couldnt</a:t>
            </a:r>
            <a:r>
              <a:rPr lang="en-US" dirty="0" smtClean="0"/>
              <a:t> explain 3rd party job distribution. What I’m trying to say is that job assignments must be open to everyone. Decentralization of this process on </a:t>
            </a:r>
            <a:r>
              <a:rPr lang="en-US" dirty="0" err="1" smtClean="0"/>
              <a:t>blockchain</a:t>
            </a:r>
            <a:r>
              <a:rPr lang="en-US" dirty="0" smtClean="0"/>
              <a:t> is really simple.</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31</a:t>
            </a:fld>
            <a:endParaRPr lang="en-US"/>
          </a:p>
        </p:txBody>
      </p:sp>
    </p:spTree>
    <p:extLst>
      <p:ext uri="{BB962C8B-B14F-4D97-AF65-F5344CB8AC3E}">
        <p14:creationId xmlns:p14="http://schemas.microsoft.com/office/powerpoint/2010/main" val="302469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This is the perspective of an average user.  It is clear that </a:t>
            </a:r>
            <a:r>
              <a:rPr lang="en-US" dirty="0" err="1" smtClean="0"/>
              <a:t>blockchain</a:t>
            </a:r>
            <a:r>
              <a:rPr lang="en-US" dirty="0" smtClean="0"/>
              <a:t> is the medium between all parties. </a:t>
            </a:r>
            <a:r>
              <a:rPr lang="en-US" dirty="0" err="1" smtClean="0"/>
              <a:t>Blockchain</a:t>
            </a:r>
            <a:r>
              <a:rPr lang="en-US" dirty="0" smtClean="0"/>
              <a:t> handles all the transactions and acts as distributed database</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35</a:t>
            </a:fld>
            <a:endParaRPr lang="en-US"/>
          </a:p>
        </p:txBody>
      </p:sp>
    </p:spTree>
    <p:extLst>
      <p:ext uri="{BB962C8B-B14F-4D97-AF65-F5344CB8AC3E}">
        <p14:creationId xmlns:p14="http://schemas.microsoft.com/office/powerpoint/2010/main" val="338924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43</a:t>
            </a:fld>
            <a:endParaRPr lang="en-US"/>
          </a:p>
        </p:txBody>
      </p:sp>
    </p:spTree>
    <p:extLst>
      <p:ext uri="{BB962C8B-B14F-4D97-AF65-F5344CB8AC3E}">
        <p14:creationId xmlns:p14="http://schemas.microsoft.com/office/powerpoint/2010/main" val="379437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0533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“Longest chain wins” is the most important rule. It is the most basic consensus rule between peers. Whoever creates more blocks or has more blocks, they convince others to use their version of </a:t>
            </a:r>
            <a:r>
              <a:rPr lang="en-US" dirty="0" err="1" smtClean="0"/>
              <a:t>blockchain</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18</a:t>
            </a:fld>
            <a:endParaRPr lang="en-US"/>
          </a:p>
        </p:txBody>
      </p:sp>
    </p:spTree>
    <p:extLst>
      <p:ext uri="{BB962C8B-B14F-4D97-AF65-F5344CB8AC3E}">
        <p14:creationId xmlns:p14="http://schemas.microsoft.com/office/powerpoint/2010/main" val="143340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Here, we should briefly mention what happened in 2017 and how it affected the </a:t>
            </a:r>
            <a:r>
              <a:rPr lang="en-US" dirty="0" err="1" smtClean="0"/>
              <a:t>blockchain</a:t>
            </a:r>
            <a:r>
              <a:rPr lang="en-US" dirty="0" smtClean="0"/>
              <a:t> technology</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21</a:t>
            </a:fld>
            <a:endParaRPr lang="en-US"/>
          </a:p>
        </p:txBody>
      </p:sp>
    </p:spTree>
    <p:extLst>
      <p:ext uri="{BB962C8B-B14F-4D97-AF65-F5344CB8AC3E}">
        <p14:creationId xmlns:p14="http://schemas.microsoft.com/office/powerpoint/2010/main" val="152257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smtClean="0"/>
              <a:t>Here you can see the basic components of a block and how </a:t>
            </a:r>
            <a:r>
              <a:rPr lang="en-US" dirty="0" err="1" smtClean="0"/>
              <a:t>blockchain</a:t>
            </a:r>
            <a:r>
              <a:rPr lang="en-US" dirty="0" smtClean="0"/>
              <a:t> is connected. </a:t>
            </a:r>
          </a:p>
          <a:p>
            <a:pPr marL="0" lvl="0" indent="0">
              <a:spcBef>
                <a:spcPts val="0"/>
              </a:spcBef>
              <a:spcAft>
                <a:spcPts val="0"/>
              </a:spcAft>
              <a:buNone/>
            </a:pPr>
            <a:r>
              <a:rPr lang="en-US" dirty="0" smtClean="0"/>
              <a:t>In this figure, what we show as “block” is actually the block header.</a:t>
            </a:r>
          </a:p>
          <a:p>
            <a:pPr marL="0" lvl="0" indent="0">
              <a:spcBef>
                <a:spcPts val="0"/>
              </a:spcBef>
              <a:spcAft>
                <a:spcPts val="0"/>
              </a:spcAft>
              <a:buNone/>
            </a:pPr>
            <a:r>
              <a:rPr lang="en-US" dirty="0" smtClean="0"/>
              <a:t>A block’s hash only calculated by the header part.</a:t>
            </a:r>
          </a:p>
          <a:p>
            <a:pPr marL="0" lvl="0" indent="0">
              <a:spcBef>
                <a:spcPts val="0"/>
              </a:spcBef>
              <a:spcAft>
                <a:spcPts val="0"/>
              </a:spcAft>
              <a:buNone/>
            </a:pPr>
            <a:r>
              <a:rPr lang="en-US" dirty="0" smtClean="0"/>
              <a:t>Transactions are included as a </a:t>
            </a:r>
            <a:r>
              <a:rPr lang="en-US" dirty="0" err="1" smtClean="0"/>
              <a:t>merkle</a:t>
            </a:r>
            <a:r>
              <a:rPr lang="en-US" dirty="0" smtClean="0"/>
              <a:t> tree. Only root of the </a:t>
            </a:r>
            <a:r>
              <a:rPr lang="en-US" dirty="0" err="1" smtClean="0"/>
              <a:t>merkle</a:t>
            </a:r>
            <a:r>
              <a:rPr lang="en-US" dirty="0" smtClean="0"/>
              <a:t> tree is included in block’s header.</a:t>
            </a:r>
          </a:p>
          <a:p>
            <a:pPr marL="0" lvl="0" indent="0">
              <a:spcBef>
                <a:spcPts val="0"/>
              </a:spcBef>
              <a:spcAft>
                <a:spcPts val="0"/>
              </a:spcAft>
              <a:buNone/>
            </a:pPr>
            <a:r>
              <a:rPr lang="en-US" dirty="0" smtClean="0"/>
              <a:t>Every block is connected to an earlier block by having its hash.</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22</a:t>
            </a:fld>
            <a:endParaRPr lang="en-US"/>
          </a:p>
        </p:txBody>
      </p:sp>
    </p:spTree>
    <p:extLst>
      <p:ext uri="{BB962C8B-B14F-4D97-AF65-F5344CB8AC3E}">
        <p14:creationId xmlns:p14="http://schemas.microsoft.com/office/powerpoint/2010/main" val="283448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I </a:t>
            </a:r>
            <a:r>
              <a:rPr lang="en-US" dirty="0" err="1" smtClean="0"/>
              <a:t>dont</a:t>
            </a:r>
            <a:r>
              <a:rPr lang="en-US" dirty="0" smtClean="0"/>
              <a:t> think we need to provide details for current solutions. You can mention that all these methods almost completely removes the unnecessary computation. However they are not adopted massively due to their shortcomings and current miners do not </a:t>
            </a:r>
            <a:r>
              <a:rPr lang="en-US" dirty="0" err="1" smtClean="0"/>
              <a:t>wanna</a:t>
            </a:r>
            <a:r>
              <a:rPr lang="en-US" dirty="0" smtClean="0"/>
              <a:t> give up on their mining rigs :P</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23</a:t>
            </a:fld>
            <a:endParaRPr lang="en-US"/>
          </a:p>
        </p:txBody>
      </p:sp>
    </p:spTree>
    <p:extLst>
      <p:ext uri="{BB962C8B-B14F-4D97-AF65-F5344CB8AC3E}">
        <p14:creationId xmlns:p14="http://schemas.microsoft.com/office/powerpoint/2010/main" val="167073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smtClean="0"/>
              <a:t>First 3 bullet points are the same idea behind all genomic </a:t>
            </a:r>
            <a:r>
              <a:rPr lang="en-US" dirty="0" err="1" smtClean="0"/>
              <a:t>blockchain</a:t>
            </a:r>
            <a:r>
              <a:rPr lang="en-US" dirty="0" smtClean="0"/>
              <a:t> startups</a:t>
            </a:r>
          </a:p>
          <a:p>
            <a:pPr marL="0" lvl="0" indent="0">
              <a:spcBef>
                <a:spcPts val="0"/>
              </a:spcBef>
              <a:spcAft>
                <a:spcPts val="0"/>
              </a:spcAft>
              <a:buNone/>
            </a:pPr>
            <a:r>
              <a:rPr lang="en-US" dirty="0" smtClean="0"/>
              <a:t>Cut out the in-between companies like 23andMe, make you the real owner of your personal genomic data</a:t>
            </a:r>
          </a:p>
          <a:p>
            <a:pPr marL="0" lvl="0" indent="0">
              <a:spcBef>
                <a:spcPts val="0"/>
              </a:spcBef>
              <a:spcAft>
                <a:spcPts val="0"/>
              </a:spcAft>
              <a:buNone/>
            </a:pPr>
            <a:r>
              <a:rPr lang="en-US" dirty="0" smtClean="0"/>
              <a:t>You can resell this data on </a:t>
            </a:r>
            <a:r>
              <a:rPr lang="en-US" dirty="0" err="1" smtClean="0"/>
              <a:t>blockchain</a:t>
            </a:r>
            <a:r>
              <a:rPr lang="en-US" dirty="0" smtClean="0"/>
              <a:t>. Secure storage is provided by god knows who?</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none of these solutions can work 100% with </a:t>
            </a:r>
            <a:r>
              <a:rPr lang="en-US" dirty="0" err="1" smtClean="0"/>
              <a:t>blockchain</a:t>
            </a:r>
            <a:r>
              <a:rPr lang="en-US" dirty="0" smtClean="0"/>
              <a:t>. Nebula genomics are still saying that someone needs to sequence an individual's genome and return back the results. How the hell is this decentralized? The only way to really decentralize such a problem is one day people will be able to sequence a genome at home.</a:t>
            </a:r>
          </a:p>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25</a:t>
            </a:fld>
            <a:endParaRPr lang="en-US"/>
          </a:p>
        </p:txBody>
      </p:sp>
    </p:spTree>
    <p:extLst>
      <p:ext uri="{BB962C8B-B14F-4D97-AF65-F5344CB8AC3E}">
        <p14:creationId xmlns:p14="http://schemas.microsoft.com/office/powerpoint/2010/main" val="6319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28</a:t>
            </a:fld>
            <a:endParaRPr lang="en-US"/>
          </a:p>
        </p:txBody>
      </p:sp>
    </p:spTree>
    <p:extLst>
      <p:ext uri="{BB962C8B-B14F-4D97-AF65-F5344CB8AC3E}">
        <p14:creationId xmlns:p14="http://schemas.microsoft.com/office/powerpoint/2010/main" val="397590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B8127E-8BCD-4981-BECE-40C2DB464CD9}" type="slidenum">
              <a:rPr lang="en-US" smtClean="0"/>
              <a:pPr>
                <a:defRPr/>
              </a:pPr>
              <a:t>29</a:t>
            </a:fld>
            <a:endParaRPr lang="en-US"/>
          </a:p>
        </p:txBody>
      </p:sp>
    </p:spTree>
    <p:extLst>
      <p:ext uri="{BB962C8B-B14F-4D97-AF65-F5344CB8AC3E}">
        <p14:creationId xmlns:p14="http://schemas.microsoft.com/office/powerpoint/2010/main" val="158550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7373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737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p:txBody>
          <a:bodyPr/>
          <a:lstStyle>
            <a:lvl1pPr>
              <a:defRPr/>
            </a:lvl1pPr>
          </a:lstStyle>
          <a:p>
            <a:pPr>
              <a:defRPr/>
            </a:pPr>
            <a:fld id="{505DC472-2778-4BF5-81DD-5D2508050534}"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88F1C22-F6C0-489E-8673-CD9987FF4003}"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DE6DDF1-0625-4806-AB50-4EEC93DEE9B0}"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Shape 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Shape 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Shape 2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934897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7CE5CD4-B89E-4E52-8A00-5664AC103F61}"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4ECEC05-866E-4022-8B11-BD8FD31FB1DE}"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D102D9D-396A-46CD-B927-78C22AE8B800}"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A9117FAF-2B29-48DA-9B21-2C651D083D17}"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8A8192F-7D25-4508-855D-AF63E6BA6C47}"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2B0F8151-6A12-48C3-B755-40B8F8A1F202}"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B72F382-9370-4DD7-AC9C-282314DBAD29}"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F64AF82-431B-46E7-8718-F80E18F46331}"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27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pPr>
              <a:defRPr/>
            </a:pPr>
            <a:endParaRPr lang="en-US" altLang="en-US"/>
          </a:p>
        </p:txBody>
      </p:sp>
      <p:sp>
        <p:nvSpPr>
          <p:cNvPr id="72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pPr>
              <a:defRPr/>
            </a:pPr>
            <a:endParaRPr lang="en-US" altLang="en-US"/>
          </a:p>
        </p:txBody>
      </p:sp>
      <p:sp>
        <p:nvSpPr>
          <p:cNvPr id="727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a:defRPr/>
            </a:pPr>
            <a:fld id="{56D16B9C-E249-45BC-8A8A-391F9FBD00D8}" type="slidenum">
              <a:rPr lang="en-US" altLang="en-US"/>
              <a:pPr>
                <a:defRPr/>
              </a:pPr>
              <a:t>‹#›</a:t>
            </a:fld>
            <a:endParaRPr lang="en-US" altLang="en-US"/>
          </a:p>
        </p:txBody>
      </p:sp>
      <p:sp>
        <p:nvSpPr>
          <p:cNvPr id="7271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7271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28"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9" r:id="rId12"/>
  </p:sldLayoutIdLst>
  <p:transition/>
  <p:timing>
    <p:tnLst>
      <p:par>
        <p:cTn id="1" dur="indefinite" restart="never" nodeType="tmRoot"/>
      </p:par>
    </p:tnLst>
  </p:timing>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abs/1602.0303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jpg"/><Relationship Id="rId4" Type="http://schemas.openxmlformats.org/officeDocument/2006/relationships/image" Target="../media/image18.png"/><Relationship Id="rId9" Type="http://schemas.openxmlformats.org/officeDocument/2006/relationships/image" Target="../media/image23.jpeg"/></Relationships>
</file>

<file path=ppt/slides/_rels/slide4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914400" y="1371600"/>
            <a:ext cx="7623175" cy="1752600"/>
          </a:xfrm>
        </p:spPr>
        <p:txBody>
          <a:bodyPr/>
          <a:lstStyle/>
          <a:p>
            <a:r>
              <a:rPr lang="en-US" sz="4000" dirty="0"/>
              <a:t>Addressing Computational Burden to Realize Precision Medicine</a:t>
            </a:r>
            <a:endParaRPr lang="en-US" sz="3800" dirty="0" smtClean="0"/>
          </a:p>
        </p:txBody>
      </p:sp>
      <p:sp>
        <p:nvSpPr>
          <p:cNvPr id="14338" name="Rectangle 3"/>
          <p:cNvSpPr>
            <a:spLocks noGrp="1" noChangeArrowheads="1"/>
          </p:cNvSpPr>
          <p:nvPr>
            <p:ph type="subTitle" idx="1"/>
          </p:nvPr>
        </p:nvSpPr>
        <p:spPr>
          <a:xfrm>
            <a:off x="762000" y="4267200"/>
            <a:ext cx="6553200" cy="1905000"/>
          </a:xfrm>
        </p:spPr>
        <p:txBody>
          <a:bodyPr/>
          <a:lstStyle/>
          <a:p>
            <a:pPr eaLnBrk="1" hangingPunct="1">
              <a:lnSpc>
                <a:spcPct val="80000"/>
              </a:lnSpc>
            </a:pPr>
            <a:r>
              <a:rPr lang="en-US" sz="2400" b="1" dirty="0" smtClean="0"/>
              <a:t>Can Alkan</a:t>
            </a:r>
          </a:p>
          <a:p>
            <a:pPr eaLnBrk="1" hangingPunct="1">
              <a:lnSpc>
                <a:spcPct val="80000"/>
              </a:lnSpc>
            </a:pPr>
            <a:r>
              <a:rPr lang="en-US" sz="1800" dirty="0" smtClean="0"/>
              <a:t>Department of Computer Engineering</a:t>
            </a:r>
          </a:p>
          <a:p>
            <a:pPr eaLnBrk="1" hangingPunct="1">
              <a:lnSpc>
                <a:spcPct val="80000"/>
              </a:lnSpc>
            </a:pPr>
            <a:r>
              <a:rPr lang="en-US" sz="1800" dirty="0" err="1" smtClean="0"/>
              <a:t>Bilkent</a:t>
            </a:r>
            <a:r>
              <a:rPr lang="en-US" sz="1800" dirty="0" smtClean="0"/>
              <a:t> University</a:t>
            </a:r>
          </a:p>
          <a:p>
            <a:pPr eaLnBrk="1" hangingPunct="1">
              <a:lnSpc>
                <a:spcPct val="80000"/>
              </a:lnSpc>
            </a:pPr>
            <a:r>
              <a:rPr lang="en-US" sz="1800" dirty="0" smtClean="0"/>
              <a:t>Ankara, Turkey</a:t>
            </a:r>
          </a:p>
        </p:txBody>
      </p:sp>
      <p:pic>
        <p:nvPicPr>
          <p:cNvPr id="5122" name="Picture 2" descr="Dosya:Logo of Bilkent University.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419599"/>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bs.twimg.com/profile_images/464175678301032448/zS_POSl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280" y="4416552"/>
            <a:ext cx="1755647" cy="175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8209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Remapping old, or mapping new?</a:t>
            </a:r>
            <a:endParaRPr lang="en-US" dirty="0"/>
          </a:p>
        </p:txBody>
      </p:sp>
      <p:sp>
        <p:nvSpPr>
          <p:cNvPr id="3" name="Content Placeholder 2"/>
          <p:cNvSpPr>
            <a:spLocks noGrp="1"/>
          </p:cNvSpPr>
          <p:nvPr>
            <p:ph idx="1"/>
          </p:nvPr>
        </p:nvSpPr>
        <p:spPr/>
        <p:txBody>
          <a:bodyPr/>
          <a:lstStyle/>
          <a:p>
            <a:r>
              <a:rPr lang="en-US" dirty="0" smtClean="0"/>
              <a:t>Large clusters are not infinite resources</a:t>
            </a:r>
          </a:p>
          <a:p>
            <a:r>
              <a:rPr lang="en-US" dirty="0" smtClean="0"/>
              <a:t>While remapping old data, more new data are generated, which typically have higher priority</a:t>
            </a:r>
          </a:p>
          <a:p>
            <a:r>
              <a:rPr lang="en-US" dirty="0" smtClean="0"/>
              <a:t>Computational burden keeps increasing</a:t>
            </a:r>
          </a:p>
          <a:p>
            <a:endParaRPr lang="en-US" dirty="0"/>
          </a:p>
          <a:p>
            <a:pPr marL="0" indent="0">
              <a:buNone/>
            </a:pPr>
            <a:r>
              <a:rPr lang="en-US" dirty="0" smtClean="0"/>
              <a:t>Proposal: volunteer grid computing</a:t>
            </a:r>
          </a:p>
        </p:txBody>
      </p:sp>
    </p:spTree>
    <p:extLst>
      <p:ext uri="{BB962C8B-B14F-4D97-AF65-F5344CB8AC3E}">
        <p14:creationId xmlns:p14="http://schemas.microsoft.com/office/powerpoint/2010/main" val="48143244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 grid computing: BOINC</a:t>
            </a:r>
            <a:endParaRPr lang="en-US" dirty="0"/>
          </a:p>
        </p:txBody>
      </p:sp>
      <p:sp>
        <p:nvSpPr>
          <p:cNvPr id="3" name="Content Placeholder 2"/>
          <p:cNvSpPr>
            <a:spLocks noGrp="1"/>
          </p:cNvSpPr>
          <p:nvPr>
            <p:ph idx="1"/>
          </p:nvPr>
        </p:nvSpPr>
        <p:spPr/>
        <p:txBody>
          <a:bodyPr/>
          <a:lstStyle/>
          <a:p>
            <a:r>
              <a:rPr lang="en-US" sz="2400" dirty="0" smtClean="0"/>
              <a:t>Berkeley Open Infrastructure Network Computing</a:t>
            </a:r>
          </a:p>
          <a:p>
            <a:r>
              <a:rPr lang="en-US" sz="2400" dirty="0" smtClean="0"/>
              <a:t>Volunteers download “problem sets” from the server, solve them in “spare time”, upload results back</a:t>
            </a:r>
          </a:p>
          <a:p>
            <a:r>
              <a:rPr lang="en-US" sz="2400" dirty="0" smtClean="0"/>
              <a:t>Made popular with the </a:t>
            </a:r>
            <a:r>
              <a:rPr lang="en-US" sz="2400" dirty="0" err="1" smtClean="0"/>
              <a:t>SETI@home</a:t>
            </a:r>
            <a:r>
              <a:rPr lang="en-US" sz="2400" dirty="0" smtClean="0"/>
              <a:t> project</a:t>
            </a:r>
          </a:p>
          <a:p>
            <a:r>
              <a:rPr lang="en-US" sz="2400" dirty="0" smtClean="0"/>
              <a:t>Some bioinformatics applications are ported (</a:t>
            </a:r>
            <a:r>
              <a:rPr lang="en-US" sz="2400" dirty="0" err="1" smtClean="0"/>
              <a:t>Rosetta@home</a:t>
            </a:r>
            <a:r>
              <a:rPr lang="en-US" sz="2400" dirty="0" smtClean="0"/>
              <a:t>, </a:t>
            </a:r>
            <a:r>
              <a:rPr lang="en-US" sz="2400" dirty="0" err="1" smtClean="0"/>
              <a:t>RNAworld</a:t>
            </a:r>
            <a:r>
              <a:rPr lang="en-US" sz="2400" dirty="0" smtClean="0"/>
              <a:t>, </a:t>
            </a:r>
            <a:r>
              <a:rPr lang="en-US" sz="2400" dirty="0" err="1" smtClean="0"/>
              <a:t>DENIS@home</a:t>
            </a:r>
            <a:r>
              <a:rPr lang="en-US" sz="2400" dirty="0" smtClean="0"/>
              <a:t>)</a:t>
            </a:r>
          </a:p>
          <a:p>
            <a:r>
              <a:rPr lang="en-US" sz="2400" dirty="0" smtClean="0"/>
              <a:t>Total computational power of 22.08 </a:t>
            </a:r>
            <a:r>
              <a:rPr lang="en-US" sz="2400" dirty="0" err="1" smtClean="0"/>
              <a:t>PetaFLOPS</a:t>
            </a:r>
            <a:r>
              <a:rPr lang="en-US" sz="2400" dirty="0" smtClean="0"/>
              <a:t>.</a:t>
            </a:r>
            <a:endParaRPr lang="en-US" sz="2400" dirty="0"/>
          </a:p>
        </p:txBody>
      </p:sp>
    </p:spTree>
    <p:extLst>
      <p:ext uri="{BB962C8B-B14F-4D97-AF65-F5344CB8AC3E}">
        <p14:creationId xmlns:p14="http://schemas.microsoft.com/office/powerpoint/2010/main" val="3578071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ead mapping w/BOINC</a:t>
            </a:r>
            <a:endParaRPr lang="en-US" dirty="0"/>
          </a:p>
        </p:txBody>
      </p:sp>
      <p:sp>
        <p:nvSpPr>
          <p:cNvPr id="3" name="Content Placeholder 2"/>
          <p:cNvSpPr>
            <a:spLocks noGrp="1"/>
          </p:cNvSpPr>
          <p:nvPr>
            <p:ph idx="1"/>
          </p:nvPr>
        </p:nvSpPr>
        <p:spPr>
          <a:xfrm>
            <a:off x="457200" y="1600200"/>
            <a:ext cx="4191000" cy="4530725"/>
          </a:xfrm>
        </p:spPr>
        <p:txBody>
          <a:bodyPr/>
          <a:lstStyle/>
          <a:p>
            <a:r>
              <a:rPr lang="en-US" sz="2400" dirty="0" smtClean="0"/>
              <a:t>Data privacy, making sure the alignments are correct, other potential problems</a:t>
            </a:r>
          </a:p>
          <a:p>
            <a:r>
              <a:rPr lang="en-US" sz="2400" b="1" dirty="0" smtClean="0">
                <a:solidFill>
                  <a:srgbClr val="FF0000"/>
                </a:solidFill>
              </a:rPr>
              <a:t>Main Problem</a:t>
            </a:r>
            <a:r>
              <a:rPr lang="en-US" sz="2400" b="1" dirty="0">
                <a:solidFill>
                  <a:srgbClr val="FF0000"/>
                </a:solidFill>
              </a:rPr>
              <a:t>:</a:t>
            </a:r>
            <a:r>
              <a:rPr lang="en-US" sz="2400" dirty="0"/>
              <a:t> HTS read mapping uses more compute resources on CPU, RAM, and disk</a:t>
            </a:r>
            <a:r>
              <a:rPr lang="en-US" sz="2400" dirty="0" smtClean="0"/>
              <a:t>. More unlikely for volunteers to dedicate such resources</a:t>
            </a:r>
          </a:p>
          <a:p>
            <a:r>
              <a:rPr lang="en-US" sz="2400" b="1" dirty="0" smtClean="0">
                <a:solidFill>
                  <a:srgbClr val="FF0000"/>
                </a:solidFill>
              </a:rPr>
              <a:t>Solution</a:t>
            </a:r>
            <a:r>
              <a:rPr lang="en-US" sz="2400" b="1" dirty="0" smtClean="0"/>
              <a:t>:</a:t>
            </a:r>
            <a:r>
              <a:rPr lang="en-US" sz="2400" dirty="0" smtClean="0"/>
              <a:t> Motivating volunteers</a:t>
            </a:r>
            <a:endParaRPr lang="en-US" sz="2400" dirty="0"/>
          </a:p>
          <a:p>
            <a:endParaRPr lang="en-US" sz="2400" dirty="0"/>
          </a:p>
        </p:txBody>
      </p:sp>
      <p:pic>
        <p:nvPicPr>
          <p:cNvPr id="2050" name="Picture 2" descr="http://p5.img.cctvpic.com/photoworkspace/contentimg/2014/06/12/20140612095533855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54214"/>
            <a:ext cx="390494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713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solutions</a:t>
            </a:r>
            <a:endParaRPr lang="en-US" dirty="0"/>
          </a:p>
        </p:txBody>
      </p:sp>
      <p:sp>
        <p:nvSpPr>
          <p:cNvPr id="3" name="Content Placeholder 2"/>
          <p:cNvSpPr>
            <a:spLocks noGrp="1"/>
          </p:cNvSpPr>
          <p:nvPr>
            <p:ph idx="1"/>
          </p:nvPr>
        </p:nvSpPr>
        <p:spPr>
          <a:xfrm>
            <a:off x="457200" y="1412875"/>
            <a:ext cx="8229600" cy="4530725"/>
          </a:xfrm>
        </p:spPr>
        <p:txBody>
          <a:bodyPr/>
          <a:lstStyle/>
          <a:p>
            <a:r>
              <a:rPr lang="en-US" sz="2800" dirty="0" err="1"/>
              <a:t>Gridcoin</a:t>
            </a:r>
            <a:r>
              <a:rPr lang="en-US" sz="2800" dirty="0"/>
              <a:t>: A cryptocurrency wrapping around BOINC to reward volunteers, on top of Proof-of-Stake</a:t>
            </a:r>
          </a:p>
          <a:p>
            <a:pPr lvl="1"/>
            <a:r>
              <a:rPr lang="en-US" sz="2400" dirty="0">
                <a:solidFill>
                  <a:srgbClr val="CC4125"/>
                </a:solidFill>
              </a:rPr>
              <a:t>Limited to BOINC projects.</a:t>
            </a:r>
            <a:r>
              <a:rPr lang="en-US" sz="2400" dirty="0"/>
              <a:t> </a:t>
            </a:r>
          </a:p>
          <a:p>
            <a:r>
              <a:rPr lang="en-US" sz="2800" dirty="0" err="1"/>
              <a:t>FoldingCoin</a:t>
            </a:r>
            <a:r>
              <a:rPr lang="en-US" sz="2800" dirty="0"/>
              <a:t>: Distributing reward tokens to participants of </a:t>
            </a:r>
            <a:r>
              <a:rPr lang="en-US" sz="2800" dirty="0" err="1"/>
              <a:t>Folding@home</a:t>
            </a:r>
            <a:r>
              <a:rPr lang="en-US" sz="2800" dirty="0"/>
              <a:t> network</a:t>
            </a:r>
          </a:p>
          <a:p>
            <a:pPr lvl="1"/>
            <a:r>
              <a:rPr lang="en-US" sz="2400" dirty="0"/>
              <a:t>Sibling projects with </a:t>
            </a:r>
            <a:r>
              <a:rPr lang="en-US" sz="2400" dirty="0" err="1"/>
              <a:t>CureCoin</a:t>
            </a:r>
            <a:endParaRPr lang="en-US" sz="2400" dirty="0"/>
          </a:p>
          <a:p>
            <a:pPr lvl="1"/>
            <a:r>
              <a:rPr lang="en-US" sz="2400" dirty="0"/>
              <a:t>A smart contract on top of Bitcoin</a:t>
            </a:r>
          </a:p>
          <a:p>
            <a:pPr lvl="1"/>
            <a:r>
              <a:rPr lang="en-US" sz="2400" dirty="0">
                <a:solidFill>
                  <a:srgbClr val="CC4125"/>
                </a:solidFill>
              </a:rPr>
              <a:t>A wrapper on an existing project. Not extensible</a:t>
            </a:r>
          </a:p>
          <a:p>
            <a:pPr lvl="1"/>
            <a:endParaRPr lang="en-US" sz="2400" dirty="0"/>
          </a:p>
        </p:txBody>
      </p:sp>
    </p:spTree>
    <p:extLst>
      <p:ext uri="{BB962C8B-B14F-4D97-AF65-F5344CB8AC3E}">
        <p14:creationId xmlns:p14="http://schemas.microsoft.com/office/powerpoint/2010/main" val="27753585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28600"/>
            <a:ext cx="8520600" cy="7636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mtClean="0"/>
              <a:t>What is needed?</a:t>
            </a:r>
            <a:endParaRPr/>
          </a:p>
        </p:txBody>
      </p:sp>
      <p:sp>
        <p:nvSpPr>
          <p:cNvPr id="103" name="Shape 103"/>
          <p:cNvSpPr txBox="1">
            <a:spLocks noGrp="1"/>
          </p:cNvSpPr>
          <p:nvPr>
            <p:ph type="body" idx="1"/>
          </p:nvPr>
        </p:nvSpPr>
        <p:spPr>
          <a:prstGeom prst="rect">
            <a:avLst/>
          </a:prstGeom>
        </p:spPr>
        <p:txBody>
          <a:bodyPr spcFirstLastPara="1" vert="horz" wrap="square" lIns="91425" tIns="91425" rIns="91425" bIns="91425" numCol="1" anchor="t" anchorCtr="0" compatLnSpc="1">
            <a:prstTxWarp prst="textNoShape">
              <a:avLst/>
            </a:prstTxWarp>
            <a:noAutofit/>
          </a:bodyPr>
          <a:lstStyle/>
          <a:p>
            <a:pPr marL="533400" indent="-457200">
              <a:buSzPct val="65000"/>
              <a:buFont typeface="Wingdings" panose="05000000000000000000" pitchFamily="2" charset="2"/>
              <a:buChar char=""/>
            </a:pPr>
            <a:r>
              <a:rPr lang="en" sz="2800" dirty="0"/>
              <a:t>Rewarding</a:t>
            </a:r>
            <a:r>
              <a:rPr lang="en" sz="3200" dirty="0" smtClean="0"/>
              <a:t> </a:t>
            </a:r>
            <a:r>
              <a:rPr lang="en" sz="2800" dirty="0" smtClean="0"/>
              <a:t>Read Alignment</a:t>
            </a:r>
          </a:p>
          <a:p>
            <a:pPr marL="533400" indent="-457200">
              <a:buSzPct val="65000"/>
              <a:buFont typeface="Wingdings" panose="05000000000000000000" pitchFamily="2" charset="2"/>
              <a:buChar char="§"/>
            </a:pPr>
            <a:endParaRPr sz="2800" dirty="0" smtClean="0"/>
          </a:p>
          <a:p>
            <a:pPr marL="533400" indent="-457200">
              <a:buSzPct val="65000"/>
              <a:buFont typeface="Wingdings" panose="05000000000000000000" pitchFamily="2" charset="2"/>
              <a:buChar char=""/>
            </a:pPr>
            <a:r>
              <a:rPr lang="en" sz="2800" dirty="0" smtClean="0"/>
              <a:t>Attracting new participants</a:t>
            </a:r>
            <a:endParaRPr sz="2800" dirty="0" smtClean="0"/>
          </a:p>
          <a:p>
            <a:pPr lvl="1" indent="-381000">
              <a:spcBef>
                <a:spcPts val="0"/>
              </a:spcBef>
              <a:buClr>
                <a:schemeClr val="accent1"/>
              </a:buClr>
              <a:buSzPct val="65000"/>
              <a:buFont typeface="Wingdings" panose="05000000000000000000" pitchFamily="2" charset="2"/>
              <a:buChar char=""/>
            </a:pPr>
            <a:r>
              <a:rPr lang="en" sz="2000" dirty="0" smtClean="0"/>
              <a:t>From other currencies: ASIC miners</a:t>
            </a:r>
          </a:p>
          <a:p>
            <a:pPr lvl="1" indent="-381000">
              <a:spcBef>
                <a:spcPts val="0"/>
              </a:spcBef>
              <a:buClr>
                <a:schemeClr val="accent1"/>
              </a:buClr>
              <a:buSzPct val="65000"/>
              <a:buFont typeface="Wingdings" panose="05000000000000000000" pitchFamily="2" charset="2"/>
              <a:buChar char=""/>
            </a:pPr>
            <a:r>
              <a:rPr lang="en" sz="2000" dirty="0" smtClean="0"/>
              <a:t>Novice users: CPU volunteers</a:t>
            </a:r>
          </a:p>
          <a:p>
            <a:pPr lvl="1" indent="-342900">
              <a:spcBef>
                <a:spcPts val="0"/>
              </a:spcBef>
              <a:buClr>
                <a:schemeClr val="accent1"/>
              </a:buClr>
              <a:buSzPct val="65000"/>
              <a:buFont typeface="Wingdings" panose="05000000000000000000" pitchFamily="2" charset="2"/>
              <a:buChar char=""/>
            </a:pPr>
            <a:endParaRPr sz="2000" dirty="0" smtClean="0"/>
          </a:p>
          <a:p>
            <a:pPr marL="533400" indent="-457200">
              <a:buSzPct val="65000"/>
              <a:buFont typeface="Wingdings" panose="05000000000000000000" pitchFamily="2" charset="2"/>
              <a:buChar char=""/>
            </a:pPr>
            <a:r>
              <a:rPr lang="en" sz="2800" dirty="0" smtClean="0"/>
              <a:t>Extending a cryptocurrency, do not restructure</a:t>
            </a:r>
            <a:endParaRPr sz="2800" dirty="0" smtClean="0"/>
          </a:p>
          <a:p>
            <a:pPr lvl="1" indent="-342900">
              <a:spcBef>
                <a:spcPts val="0"/>
              </a:spcBef>
              <a:buClr>
                <a:schemeClr val="accent1"/>
              </a:buClr>
              <a:buSzPct val="65000"/>
              <a:buFont typeface="Wingdings" panose="05000000000000000000" pitchFamily="2" charset="2"/>
              <a:buChar char=""/>
            </a:pPr>
            <a:r>
              <a:rPr lang="en" sz="2000" dirty="0" smtClean="0"/>
              <a:t>Take advantage of immutability, decentralization</a:t>
            </a:r>
            <a:endParaRPr sz="2000" dirty="0"/>
          </a:p>
        </p:txBody>
      </p:sp>
    </p:spTree>
    <p:extLst>
      <p:ext uri="{BB962C8B-B14F-4D97-AF65-F5344CB8AC3E}">
        <p14:creationId xmlns:p14="http://schemas.microsoft.com/office/powerpoint/2010/main" val="2245314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Blockchain</a:t>
            </a:r>
            <a:r>
              <a:rPr lang="en-US" dirty="0" smtClean="0"/>
              <a:t>: what is it?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17638"/>
            <a:ext cx="5819775" cy="18192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337" y="3429000"/>
            <a:ext cx="6029325" cy="2209800"/>
          </a:xfrm>
          <a:prstGeom prst="rect">
            <a:avLst/>
          </a:prstGeom>
        </p:spPr>
      </p:pic>
    </p:spTree>
    <p:extLst>
      <p:ext uri="{BB962C8B-B14F-4D97-AF65-F5344CB8AC3E}">
        <p14:creationId xmlns:p14="http://schemas.microsoft.com/office/powerpoint/2010/main" val="24718475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71000" y="228600"/>
            <a:ext cx="8520600" cy="763600"/>
          </a:xfrm>
          <a:prstGeom prst="rect">
            <a:avLst/>
          </a:prstGeom>
        </p:spPr>
        <p:txBody>
          <a:bodyPr spcFirstLastPara="1" vert="horz" wrap="square" lIns="91425" tIns="91425" rIns="91425" bIns="91425" numCol="1" anchor="t" anchorCtr="0" compatLnSpc="1">
            <a:prstTxWarp prst="textNoShape">
              <a:avLst/>
            </a:prstTxWarp>
            <a:noAutofit/>
          </a:bodyPr>
          <a:lstStyle/>
          <a:p>
            <a:r>
              <a:rPr lang="en" dirty="0" smtClean="0"/>
              <a:t>Blockchain</a:t>
            </a:r>
            <a:r>
              <a:rPr lang="en-US" dirty="0" smtClean="0"/>
              <a:t>: </a:t>
            </a:r>
            <a:r>
              <a:rPr lang="en-US" dirty="0"/>
              <a:t>what is it?</a:t>
            </a:r>
            <a:endParaRPr dirty="0"/>
          </a:p>
        </p:txBody>
      </p:sp>
      <p:sp>
        <p:nvSpPr>
          <p:cNvPr id="109" name="Shape 109"/>
          <p:cNvSpPr txBox="1">
            <a:spLocks noGrp="1"/>
          </p:cNvSpPr>
          <p:nvPr>
            <p:ph type="body" idx="1"/>
          </p:nvPr>
        </p:nvSpPr>
        <p:spPr>
          <a:prstGeom prst="rect">
            <a:avLst/>
          </a:prstGeom>
        </p:spPr>
        <p:txBody>
          <a:bodyPr spcFirstLastPara="1" vert="horz" wrap="square" lIns="91425" tIns="91425" rIns="91425" bIns="91425" numCol="1" anchor="t" anchorCtr="0" compatLnSpc="1">
            <a:prstTxWarp prst="textNoShape">
              <a:avLst/>
            </a:prstTxWarp>
            <a:noAutofit/>
          </a:bodyPr>
          <a:lstStyle/>
          <a:p>
            <a:pPr indent="-381000">
              <a:buSzPct val="65000"/>
              <a:buFont typeface="Wingdings" panose="05000000000000000000" pitchFamily="2" charset="2"/>
              <a:buChar char=""/>
            </a:pPr>
            <a:r>
              <a:rPr lang="en" sz="2400" dirty="0"/>
              <a:t>A consensus protocol between multiple parties that tackles the action (transaction) ordering problem.</a:t>
            </a:r>
            <a:endParaRPr sz="2400" dirty="0"/>
          </a:p>
          <a:p>
            <a:pPr lvl="1" indent="-342900">
              <a:spcBef>
                <a:spcPts val="0"/>
              </a:spcBef>
              <a:buClr>
                <a:schemeClr val="accent1"/>
              </a:buClr>
              <a:buSzPct val="65000"/>
              <a:buFont typeface="Wingdings" panose="05000000000000000000" pitchFamily="2" charset="2"/>
              <a:buChar char=""/>
            </a:pPr>
            <a:r>
              <a:rPr lang="en" sz="1800" dirty="0"/>
              <a:t>This problem is called “double-spending” in financial terms</a:t>
            </a:r>
            <a:r>
              <a:rPr lang="en" sz="1800" dirty="0" smtClean="0"/>
              <a:t>.</a:t>
            </a:r>
          </a:p>
          <a:p>
            <a:pPr marL="571500" lvl="1" indent="0">
              <a:spcBef>
                <a:spcPts val="0"/>
              </a:spcBef>
              <a:buClr>
                <a:schemeClr val="accent1"/>
              </a:buClr>
              <a:buSzPct val="65000"/>
              <a:buNone/>
            </a:pPr>
            <a:endParaRPr sz="1800" dirty="0"/>
          </a:p>
          <a:p>
            <a:pPr indent="-381000">
              <a:buSzPct val="65000"/>
              <a:buFont typeface="Wingdings" panose="05000000000000000000" pitchFamily="2" charset="2"/>
              <a:buChar char=""/>
            </a:pPr>
            <a:r>
              <a:rPr lang="en" sz="2400" dirty="0"/>
              <a:t>Highly suitable for decentralized monetary </a:t>
            </a:r>
            <a:r>
              <a:rPr lang="en" sz="2400" dirty="0" smtClean="0"/>
              <a:t>systems</a:t>
            </a:r>
          </a:p>
          <a:p>
            <a:pPr indent="-381000">
              <a:buSzPct val="65000"/>
              <a:buFont typeface="Wingdings" panose="05000000000000000000" pitchFamily="2" charset="2"/>
              <a:buChar char=""/>
            </a:pPr>
            <a:endParaRPr sz="2400" dirty="0"/>
          </a:p>
          <a:p>
            <a:pPr indent="-381000">
              <a:buSzPct val="65000"/>
              <a:buFont typeface="Wingdings" panose="05000000000000000000" pitchFamily="2" charset="2"/>
              <a:buChar char=""/>
            </a:pPr>
            <a:r>
              <a:rPr lang="en" sz="2400" dirty="0" smtClean="0"/>
              <a:t>Provides:</a:t>
            </a:r>
            <a:endParaRPr sz="2400" dirty="0"/>
          </a:p>
          <a:p>
            <a:pPr lvl="1" indent="-342900">
              <a:spcBef>
                <a:spcPts val="0"/>
              </a:spcBef>
              <a:buClr>
                <a:schemeClr val="accent1"/>
              </a:buClr>
              <a:buSzPct val="65000"/>
              <a:buFont typeface="Wingdings" panose="05000000000000000000" pitchFamily="2" charset="2"/>
              <a:buChar char=""/>
            </a:pPr>
            <a:r>
              <a:rPr lang="en" sz="1800" dirty="0"/>
              <a:t>Consensus on the order of actions</a:t>
            </a:r>
            <a:endParaRPr sz="1800" dirty="0"/>
          </a:p>
          <a:p>
            <a:pPr lvl="1" indent="-342900">
              <a:spcBef>
                <a:spcPts val="0"/>
              </a:spcBef>
              <a:buClr>
                <a:schemeClr val="accent1"/>
              </a:buClr>
              <a:buSzPct val="65000"/>
              <a:buFont typeface="Wingdings" panose="05000000000000000000" pitchFamily="2" charset="2"/>
              <a:buChar char=""/>
            </a:pPr>
            <a:r>
              <a:rPr lang="en" sz="1800" dirty="0"/>
              <a:t>Immutability: historical records cannot be altered</a:t>
            </a:r>
            <a:endParaRPr sz="1800" dirty="0"/>
          </a:p>
          <a:p>
            <a:pPr lvl="1" indent="-342900">
              <a:spcBef>
                <a:spcPts val="0"/>
              </a:spcBef>
              <a:buClr>
                <a:schemeClr val="accent1"/>
              </a:buClr>
              <a:buSzPct val="65000"/>
              <a:buFont typeface="Wingdings" panose="05000000000000000000" pitchFamily="2" charset="2"/>
              <a:buChar char=""/>
            </a:pPr>
            <a:r>
              <a:rPr lang="en" sz="1800" dirty="0"/>
              <a:t>Incentive for contributors: mining rewards</a:t>
            </a:r>
            <a:endParaRPr sz="1800" dirty="0"/>
          </a:p>
          <a:p>
            <a:pPr lvl="1" indent="-342900">
              <a:spcBef>
                <a:spcPts val="0"/>
              </a:spcBef>
              <a:buClr>
                <a:schemeClr val="accent1"/>
              </a:buClr>
              <a:buSzPct val="65000"/>
              <a:buFont typeface="Wingdings" panose="05000000000000000000" pitchFamily="2" charset="2"/>
              <a:buChar char=""/>
            </a:pPr>
            <a:r>
              <a:rPr lang="en" sz="1800" dirty="0"/>
              <a:t>Decentralization</a:t>
            </a:r>
            <a:endParaRPr sz="2400" dirty="0"/>
          </a:p>
        </p:txBody>
      </p:sp>
    </p:spTree>
    <p:extLst>
      <p:ext uri="{BB962C8B-B14F-4D97-AF65-F5344CB8AC3E}">
        <p14:creationId xmlns:p14="http://schemas.microsoft.com/office/powerpoint/2010/main" val="2418993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Blockchain </a:t>
            </a:r>
            <a:r>
              <a:rPr lang="en-US" dirty="0"/>
              <a:t>– </a:t>
            </a:r>
            <a:r>
              <a:rPr lang="en" dirty="0" smtClean="0"/>
              <a:t>How </a:t>
            </a:r>
            <a:r>
              <a:rPr lang="en" dirty="0"/>
              <a:t>does it </a:t>
            </a:r>
            <a:r>
              <a:rPr lang="en" dirty="0" smtClean="0"/>
              <a:t>work</a:t>
            </a:r>
            <a:r>
              <a:rPr lang="en" dirty="0"/>
              <a:t>?</a:t>
            </a:r>
            <a:endParaRPr lang="en-US" dirty="0"/>
          </a:p>
        </p:txBody>
      </p:sp>
      <p:sp>
        <p:nvSpPr>
          <p:cNvPr id="3" name="Content Placeholder 2"/>
          <p:cNvSpPr>
            <a:spLocks noGrp="1"/>
          </p:cNvSpPr>
          <p:nvPr>
            <p:ph idx="1"/>
          </p:nvPr>
        </p:nvSpPr>
        <p:spPr/>
        <p:txBody>
          <a:bodyPr/>
          <a:lstStyle/>
          <a:p>
            <a:r>
              <a:rPr lang="en-US" sz="2400" dirty="0"/>
              <a:t>Public Ledger</a:t>
            </a:r>
          </a:p>
          <a:p>
            <a:pPr lvl="1"/>
            <a:r>
              <a:rPr lang="en-US" sz="2000" dirty="0"/>
              <a:t>Synchronized among participants</a:t>
            </a:r>
          </a:p>
          <a:p>
            <a:pPr lvl="1"/>
            <a:r>
              <a:rPr lang="en-US" sz="2000" dirty="0"/>
              <a:t>At each T period, a new block is estimated to be generated</a:t>
            </a:r>
          </a:p>
          <a:p>
            <a:pPr lvl="1"/>
            <a:r>
              <a:rPr lang="en-US" sz="2000" dirty="0"/>
              <a:t>Blocks carry transactions</a:t>
            </a:r>
          </a:p>
          <a:p>
            <a:pPr lvl="1"/>
            <a:r>
              <a:rPr lang="en-US" sz="2000" dirty="0"/>
              <a:t>Block generation should be difficult enough, so that it takes T amount of time to be found</a:t>
            </a:r>
          </a:p>
          <a:p>
            <a:pPr lvl="1"/>
            <a:r>
              <a:rPr lang="en-US" sz="2000" dirty="0"/>
              <a:t>Transactions define the state of the world</a:t>
            </a:r>
          </a:p>
          <a:p>
            <a:pPr lvl="2"/>
            <a:r>
              <a:rPr lang="en-US" sz="1800" dirty="0"/>
              <a:t>Who owns how much currency</a:t>
            </a:r>
          </a:p>
          <a:p>
            <a:pPr lvl="1"/>
            <a:r>
              <a:rPr lang="en-US" sz="2000" dirty="0"/>
              <a:t>Block creators are called Miners, they are rewarded for their contribution and competition that provides immutability.</a:t>
            </a:r>
            <a:endParaRPr lang="en-US" sz="2800" dirty="0"/>
          </a:p>
          <a:p>
            <a:pPr lvl="1"/>
            <a:endParaRPr lang="en-US" sz="2000" dirty="0"/>
          </a:p>
        </p:txBody>
      </p:sp>
    </p:spTree>
    <p:extLst>
      <p:ext uri="{BB962C8B-B14F-4D97-AF65-F5344CB8AC3E}">
        <p14:creationId xmlns:p14="http://schemas.microsoft.com/office/powerpoint/2010/main" val="16523258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Blockchain</a:t>
            </a:r>
            <a:r>
              <a:rPr lang="en-US" dirty="0" smtClean="0"/>
              <a:t> – How does it work?</a:t>
            </a:r>
            <a:endParaRPr lang="en-US" dirty="0"/>
          </a:p>
        </p:txBody>
      </p:sp>
      <p:sp>
        <p:nvSpPr>
          <p:cNvPr id="3" name="Content Placeholder 2"/>
          <p:cNvSpPr>
            <a:spLocks noGrp="1"/>
          </p:cNvSpPr>
          <p:nvPr>
            <p:ph idx="1"/>
          </p:nvPr>
        </p:nvSpPr>
        <p:spPr/>
        <p:txBody>
          <a:bodyPr/>
          <a:lstStyle/>
          <a:p>
            <a:r>
              <a:rPr lang="en-US" sz="2000" dirty="0"/>
              <a:t>Longest Chain Wins</a:t>
            </a:r>
          </a:p>
          <a:p>
            <a:pPr lvl="1"/>
            <a:r>
              <a:rPr lang="en-US" sz="1800" dirty="0"/>
              <a:t>More work is required to produce more blocks</a:t>
            </a:r>
          </a:p>
          <a:p>
            <a:pPr lvl="1"/>
            <a:r>
              <a:rPr lang="en-US" sz="1800" dirty="0"/>
              <a:t>All participants agree with whomever provides higher number of </a:t>
            </a:r>
            <a:r>
              <a:rPr lang="en-US" sz="1800" dirty="0" smtClean="0"/>
              <a:t>blocks</a:t>
            </a:r>
          </a:p>
          <a:p>
            <a:pPr lvl="1"/>
            <a:endParaRPr lang="en-US" sz="1800" dirty="0"/>
          </a:p>
          <a:p>
            <a:r>
              <a:rPr lang="en-US" sz="2000" dirty="0"/>
              <a:t>Two Parts:</a:t>
            </a:r>
          </a:p>
          <a:p>
            <a:pPr lvl="1"/>
            <a:r>
              <a:rPr lang="en-US" sz="1800" dirty="0"/>
              <a:t>Mining: Generation of new “</a:t>
            </a:r>
            <a:r>
              <a:rPr lang="en-US" sz="1800" dirty="0" err="1"/>
              <a:t>block”s</a:t>
            </a:r>
            <a:endParaRPr lang="en-US" sz="1800" dirty="0"/>
          </a:p>
          <a:p>
            <a:pPr lvl="1"/>
            <a:r>
              <a:rPr lang="en-US" sz="1800" dirty="0"/>
              <a:t>Transaction: “State transition</a:t>
            </a:r>
            <a:r>
              <a:rPr lang="en-US" sz="1800" dirty="0" smtClean="0"/>
              <a:t>”</a:t>
            </a:r>
          </a:p>
          <a:p>
            <a:pPr lvl="1"/>
            <a:endParaRPr lang="en-US" sz="1800" dirty="0"/>
          </a:p>
          <a:p>
            <a:r>
              <a:rPr lang="en-US" sz="2000" dirty="0"/>
              <a:t>Transactions change the state of the database. They can be regarded as Create-Replace-Update-Delete (CRUD) operations.</a:t>
            </a:r>
          </a:p>
          <a:p>
            <a:pPr lvl="1"/>
            <a:r>
              <a:rPr lang="en-US" sz="1800" dirty="0"/>
              <a:t>This is important understand that </a:t>
            </a:r>
            <a:r>
              <a:rPr lang="en-US" sz="1800" dirty="0" err="1"/>
              <a:t>Blockchains</a:t>
            </a:r>
            <a:r>
              <a:rPr lang="en-US" sz="1800" dirty="0"/>
              <a:t> are actually capable of running any piece of software, e.g. </a:t>
            </a:r>
            <a:r>
              <a:rPr lang="en-US" sz="1800" dirty="0" err="1"/>
              <a:t>Ethereum</a:t>
            </a:r>
            <a:r>
              <a:rPr lang="en-US" sz="1800" dirty="0"/>
              <a:t> Smart Contracts</a:t>
            </a:r>
          </a:p>
          <a:p>
            <a:endParaRPr lang="en-US" sz="2000" dirty="0"/>
          </a:p>
        </p:txBody>
      </p:sp>
    </p:spTree>
    <p:extLst>
      <p:ext uri="{BB962C8B-B14F-4D97-AF65-F5344CB8AC3E}">
        <p14:creationId xmlns:p14="http://schemas.microsoft.com/office/powerpoint/2010/main" val="398545750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Cryptocurrencies</a:t>
            </a:r>
            <a:endParaRPr lang="en-US" dirty="0"/>
          </a:p>
        </p:txBody>
      </p:sp>
      <p:sp>
        <p:nvSpPr>
          <p:cNvPr id="3" name="Content Placeholder 2"/>
          <p:cNvSpPr>
            <a:spLocks noGrp="1"/>
          </p:cNvSpPr>
          <p:nvPr>
            <p:ph idx="1"/>
          </p:nvPr>
        </p:nvSpPr>
        <p:spPr/>
        <p:txBody>
          <a:bodyPr/>
          <a:lstStyle/>
          <a:p>
            <a:r>
              <a:rPr lang="en-US" sz="2800" dirty="0"/>
              <a:t>Digital “money” that uses cryptography to ensure security in transactions and to control creation of new units in a decentralized environment.</a:t>
            </a:r>
          </a:p>
          <a:p>
            <a:r>
              <a:rPr lang="en-US" sz="2800" dirty="0" err="1"/>
              <a:t>Blockchain</a:t>
            </a:r>
            <a:r>
              <a:rPr lang="en-US" sz="2800" dirty="0"/>
              <a:t> is the underlying structure of most Cryptocurrencies</a:t>
            </a:r>
          </a:p>
          <a:p>
            <a:r>
              <a:rPr lang="en-US" sz="2800" dirty="0"/>
              <a:t>Bitcoin, </a:t>
            </a:r>
            <a:r>
              <a:rPr lang="en-US" sz="2800" dirty="0" err="1"/>
              <a:t>Ethereum</a:t>
            </a:r>
            <a:r>
              <a:rPr lang="en-US" sz="2800" dirty="0"/>
              <a:t>, Ripple, etc.</a:t>
            </a:r>
          </a:p>
          <a:p>
            <a:pPr lvl="1"/>
            <a:r>
              <a:rPr lang="en-US" sz="2400" dirty="0"/>
              <a:t>Not ALL Cryptocurrencies use </a:t>
            </a:r>
            <a:r>
              <a:rPr lang="en-US" sz="2400" dirty="0" err="1"/>
              <a:t>blockchain</a:t>
            </a:r>
            <a:r>
              <a:rPr lang="en-US" sz="2400" dirty="0"/>
              <a:t>.</a:t>
            </a:r>
          </a:p>
          <a:p>
            <a:endParaRPr lang="en-US" sz="2800" dirty="0"/>
          </a:p>
        </p:txBody>
      </p:sp>
    </p:spTree>
    <p:extLst>
      <p:ext uri="{BB962C8B-B14F-4D97-AF65-F5344CB8AC3E}">
        <p14:creationId xmlns:p14="http://schemas.microsoft.com/office/powerpoint/2010/main" val="20492628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457200" y="2667000"/>
            <a:ext cx="8204479" cy="3472543"/>
          </a:xfrm>
        </p:spPr>
        <p:txBody>
          <a:bodyPr/>
          <a:lstStyle/>
          <a:p>
            <a:pPr marL="0" indent="0">
              <a:buNone/>
            </a:pPr>
            <a:r>
              <a:rPr lang="en-US" dirty="0" smtClean="0"/>
              <a:t>Very high amounts of overlap with </a:t>
            </a:r>
            <a:r>
              <a:rPr lang="en-US" dirty="0" err="1" smtClean="0"/>
              <a:t>Onur</a:t>
            </a:r>
            <a:r>
              <a:rPr lang="en-US" dirty="0" smtClean="0"/>
              <a:t> </a:t>
            </a:r>
            <a:r>
              <a:rPr lang="en-US" dirty="0" err="1" smtClean="0"/>
              <a:t>Mutlu’s</a:t>
            </a:r>
            <a:r>
              <a:rPr lang="en-US" dirty="0" smtClean="0"/>
              <a:t> talk</a:t>
            </a:r>
            <a:endParaRPr lang="en-US" dirty="0"/>
          </a:p>
        </p:txBody>
      </p:sp>
    </p:spTree>
    <p:extLst>
      <p:ext uri="{BB962C8B-B14F-4D97-AF65-F5344CB8AC3E}">
        <p14:creationId xmlns:p14="http://schemas.microsoft.com/office/powerpoint/2010/main" val="71086841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a:t>
            </a:r>
            <a:endParaRPr lang="en-US" dirty="0"/>
          </a:p>
        </p:txBody>
      </p:sp>
      <p:sp>
        <p:nvSpPr>
          <p:cNvPr id="3" name="Content Placeholder 2"/>
          <p:cNvSpPr>
            <a:spLocks noGrp="1"/>
          </p:cNvSpPr>
          <p:nvPr>
            <p:ph idx="1"/>
          </p:nvPr>
        </p:nvSpPr>
        <p:spPr/>
        <p:txBody>
          <a:bodyPr/>
          <a:lstStyle/>
          <a:p>
            <a:r>
              <a:rPr lang="en-US" sz="2800" dirty="0"/>
              <a:t>Most popular cryptocurrency, first </a:t>
            </a:r>
            <a:r>
              <a:rPr lang="en-US" sz="2800" dirty="0" err="1"/>
              <a:t>blockchain</a:t>
            </a:r>
            <a:endParaRPr lang="en-US" sz="2800" dirty="0"/>
          </a:p>
          <a:p>
            <a:r>
              <a:rPr lang="en-US" sz="2800" dirty="0"/>
              <a:t>Invented in 2008, open-source software in 2009</a:t>
            </a:r>
          </a:p>
          <a:p>
            <a:r>
              <a:rPr lang="en-US" sz="2800" dirty="0" err="1"/>
              <a:t>Blockchain</a:t>
            </a:r>
            <a:r>
              <a:rPr lang="en-US" sz="2800" dirty="0"/>
              <a:t> is the database of financial </a:t>
            </a:r>
            <a:r>
              <a:rPr lang="en-US" sz="2800" dirty="0" smtClean="0"/>
              <a:t>transactions</a:t>
            </a:r>
            <a:endParaRPr lang="en-US" sz="2800" dirty="0"/>
          </a:p>
          <a:p>
            <a:r>
              <a:rPr lang="en-US" sz="2800" dirty="0"/>
              <a:t>Completely decentralized</a:t>
            </a:r>
          </a:p>
          <a:p>
            <a:r>
              <a:rPr lang="en-US" sz="2800" dirty="0"/>
              <a:t>In 2013:               2,798,377 GH/s</a:t>
            </a:r>
          </a:p>
          <a:p>
            <a:r>
              <a:rPr lang="en-US" sz="2800" dirty="0" smtClean="0"/>
              <a:t>As of Thursday:  </a:t>
            </a:r>
            <a:r>
              <a:rPr lang="en" sz="2800" dirty="0" smtClean="0"/>
              <a:t>25,265,139 </a:t>
            </a:r>
            <a:r>
              <a:rPr lang="en-US" sz="2800" dirty="0" smtClean="0"/>
              <a:t>TH/s</a:t>
            </a:r>
          </a:p>
          <a:p>
            <a:endParaRPr lang="en-US" sz="2800" dirty="0"/>
          </a:p>
        </p:txBody>
      </p:sp>
    </p:spTree>
    <p:extLst>
      <p:ext uri="{BB962C8B-B14F-4D97-AF65-F5344CB8AC3E}">
        <p14:creationId xmlns:p14="http://schemas.microsoft.com/office/powerpoint/2010/main" val="5104804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Surge of popularity</a:t>
            </a:r>
            <a:endParaRPr lang="en-US" dirty="0"/>
          </a:p>
        </p:txBody>
      </p:sp>
      <p:sp>
        <p:nvSpPr>
          <p:cNvPr id="3" name="Content Placeholder 2"/>
          <p:cNvSpPr>
            <a:spLocks noGrp="1"/>
          </p:cNvSpPr>
          <p:nvPr>
            <p:ph idx="1"/>
          </p:nvPr>
        </p:nvSpPr>
        <p:spPr/>
        <p:txBody>
          <a:bodyPr/>
          <a:lstStyle/>
          <a:p>
            <a:r>
              <a:rPr lang="en-US" sz="2800" dirty="0"/>
              <a:t>Cryptocurrencies gained immense popularity in 2017</a:t>
            </a:r>
          </a:p>
          <a:p>
            <a:r>
              <a:rPr lang="en-US" sz="2800" dirty="0"/>
              <a:t>Speculations of price and bubble rumors cast a cloud on </a:t>
            </a:r>
            <a:r>
              <a:rPr lang="en-US" sz="2800" dirty="0" err="1"/>
              <a:t>Blockchain</a:t>
            </a:r>
            <a:r>
              <a:rPr lang="en-US" sz="2800" dirty="0"/>
              <a:t> technology</a:t>
            </a:r>
          </a:p>
          <a:p>
            <a:r>
              <a:rPr lang="en-US" sz="2800" dirty="0"/>
              <a:t>Scam, get-rich-quick applications =&gt; Bad Taste</a:t>
            </a:r>
          </a:p>
          <a:p>
            <a:r>
              <a:rPr lang="en-US" sz="2800" dirty="0"/>
              <a:t>ICO, instead of real funding</a:t>
            </a:r>
          </a:p>
          <a:p>
            <a:pPr lvl="1"/>
            <a:r>
              <a:rPr lang="en-US" sz="2400" dirty="0" smtClean="0"/>
              <a:t>Lack </a:t>
            </a:r>
            <a:r>
              <a:rPr lang="en-US" sz="2400" dirty="0"/>
              <a:t>of regulation leads to malevolent actions</a:t>
            </a:r>
          </a:p>
          <a:p>
            <a:r>
              <a:rPr lang="en-US" sz="2800" dirty="0"/>
              <a:t>Slowly getting back </a:t>
            </a:r>
            <a:r>
              <a:rPr lang="en-US" sz="2800" dirty="0" smtClean="0"/>
              <a:t>in track</a:t>
            </a:r>
            <a:endParaRPr lang="en-US" sz="2800" dirty="0"/>
          </a:p>
          <a:p>
            <a:endParaRPr lang="en-US" sz="2800" dirty="0"/>
          </a:p>
        </p:txBody>
      </p:sp>
    </p:spTree>
    <p:extLst>
      <p:ext uri="{BB962C8B-B14F-4D97-AF65-F5344CB8AC3E}">
        <p14:creationId xmlns:p14="http://schemas.microsoft.com/office/powerpoint/2010/main" val="159399381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blocks</a:t>
            </a:r>
            <a:endParaRPr lang="en-US" dirty="0"/>
          </a:p>
        </p:txBody>
      </p:sp>
      <p:pic>
        <p:nvPicPr>
          <p:cNvPr id="4" name="Shape 145"/>
          <p:cNvPicPr preferRelativeResize="0"/>
          <p:nvPr/>
        </p:nvPicPr>
        <p:blipFill>
          <a:blip r:embed="rId3">
            <a:alphaModFix/>
          </a:blip>
          <a:stretch>
            <a:fillRect/>
          </a:stretch>
        </p:blipFill>
        <p:spPr>
          <a:xfrm>
            <a:off x="457200" y="1828800"/>
            <a:ext cx="8374975" cy="3055360"/>
          </a:xfrm>
          <a:prstGeom prst="rect">
            <a:avLst/>
          </a:prstGeom>
          <a:noFill/>
          <a:ln>
            <a:noFill/>
          </a:ln>
        </p:spPr>
      </p:pic>
    </p:spTree>
    <p:extLst>
      <p:ext uri="{BB962C8B-B14F-4D97-AF65-F5344CB8AC3E}">
        <p14:creationId xmlns:p14="http://schemas.microsoft.com/office/powerpoint/2010/main" val="232215045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Proof-of-Work: Nonce</a:t>
            </a:r>
            <a:endParaRPr lang="en-US" dirty="0"/>
          </a:p>
        </p:txBody>
      </p:sp>
      <p:sp>
        <p:nvSpPr>
          <p:cNvPr id="3" name="Content Placeholder 2"/>
          <p:cNvSpPr>
            <a:spLocks noGrp="1"/>
          </p:cNvSpPr>
          <p:nvPr>
            <p:ph idx="1"/>
          </p:nvPr>
        </p:nvSpPr>
        <p:spPr/>
        <p:txBody>
          <a:bodyPr/>
          <a:lstStyle/>
          <a:p>
            <a:r>
              <a:rPr lang="en-US" sz="2800" dirty="0"/>
              <a:t>Finding a valid nonce is a difficult job</a:t>
            </a:r>
          </a:p>
          <a:p>
            <a:r>
              <a:rPr lang="en-US" sz="2800" dirty="0"/>
              <a:t>It is supposed to be this way for immutability.</a:t>
            </a:r>
          </a:p>
          <a:p>
            <a:r>
              <a:rPr lang="en-US" sz="2800" dirty="0"/>
              <a:t>Bitcoin, </a:t>
            </a:r>
            <a:r>
              <a:rPr lang="en-US" sz="2800" dirty="0" err="1"/>
              <a:t>Ethereum</a:t>
            </a:r>
            <a:r>
              <a:rPr lang="en-US" sz="2800" dirty="0"/>
              <a:t> (currently), </a:t>
            </a:r>
            <a:r>
              <a:rPr lang="en-US" sz="2800" dirty="0" err="1"/>
              <a:t>Litecoin</a:t>
            </a:r>
            <a:r>
              <a:rPr lang="en-US" sz="2800" dirty="0"/>
              <a:t> still use this technique.</a:t>
            </a:r>
          </a:p>
          <a:p>
            <a:r>
              <a:rPr lang="en-US" sz="2800" dirty="0"/>
              <a:t>However, this nonce computation gets only harder and requires more computation resource as the network grows</a:t>
            </a:r>
          </a:p>
          <a:p>
            <a:r>
              <a:rPr lang="en-US" sz="2800" dirty="0"/>
              <a:t>Current solutions:</a:t>
            </a:r>
          </a:p>
          <a:p>
            <a:pPr lvl="1"/>
            <a:r>
              <a:rPr lang="en-US" sz="2400" dirty="0"/>
              <a:t>Proof-of-Stake, Proof-of-Space, Tangle, Ripple</a:t>
            </a:r>
          </a:p>
          <a:p>
            <a:endParaRPr lang="en-US" sz="2800" dirty="0"/>
          </a:p>
        </p:txBody>
      </p:sp>
    </p:spTree>
    <p:extLst>
      <p:ext uri="{BB962C8B-B14F-4D97-AF65-F5344CB8AC3E}">
        <p14:creationId xmlns:p14="http://schemas.microsoft.com/office/powerpoint/2010/main" val="342655918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Blockchain</a:t>
            </a:r>
            <a:r>
              <a:rPr lang="en-US" dirty="0" smtClean="0"/>
              <a:t> summary</a:t>
            </a:r>
            <a:endParaRPr lang="en-US" dirty="0"/>
          </a:p>
        </p:txBody>
      </p:sp>
      <p:sp>
        <p:nvSpPr>
          <p:cNvPr id="3" name="Content Placeholder 2"/>
          <p:cNvSpPr>
            <a:spLocks noGrp="1"/>
          </p:cNvSpPr>
          <p:nvPr>
            <p:ph idx="1"/>
          </p:nvPr>
        </p:nvSpPr>
        <p:spPr/>
        <p:txBody>
          <a:bodyPr/>
          <a:lstStyle/>
          <a:p>
            <a:r>
              <a:rPr lang="en-US" sz="2800" dirty="0"/>
              <a:t>Helps to maintain a decentralized database of action records between any number of peers</a:t>
            </a:r>
          </a:p>
          <a:p>
            <a:r>
              <a:rPr lang="en-US" sz="2800" dirty="0"/>
              <a:t>Maintains a </a:t>
            </a:r>
            <a:r>
              <a:rPr lang="en-US" sz="2800" dirty="0" smtClean="0"/>
              <a:t>consensus</a:t>
            </a:r>
            <a:endParaRPr lang="en-US" sz="2800" dirty="0"/>
          </a:p>
          <a:p>
            <a:r>
              <a:rPr lang="en-US" sz="2800" dirty="0"/>
              <a:t>However, proof-of-work is expensive and has no practical use outside of the </a:t>
            </a:r>
            <a:r>
              <a:rPr lang="en-US" sz="2800" dirty="0" err="1"/>
              <a:t>blockchain</a:t>
            </a:r>
            <a:r>
              <a:rPr lang="en-US" sz="2800" dirty="0"/>
              <a:t> environment</a:t>
            </a:r>
          </a:p>
          <a:p>
            <a:r>
              <a:rPr lang="en-US" sz="2800" dirty="0"/>
              <a:t>Miner </a:t>
            </a:r>
            <a:r>
              <a:rPr lang="en-US" sz="2800" dirty="0" err="1"/>
              <a:t>incentivization</a:t>
            </a:r>
            <a:r>
              <a:rPr lang="en-US" sz="2800" dirty="0"/>
              <a:t> is focused on proof-of-work</a:t>
            </a:r>
          </a:p>
          <a:p>
            <a:pPr lvl="1"/>
            <a:r>
              <a:rPr lang="en-US" sz="2400" dirty="0"/>
              <a:t>No practical way to shift computation towards a real world application</a:t>
            </a:r>
          </a:p>
          <a:p>
            <a:endParaRPr lang="en-US" sz="2800" dirty="0"/>
          </a:p>
        </p:txBody>
      </p:sp>
    </p:spTree>
    <p:extLst>
      <p:ext uri="{BB962C8B-B14F-4D97-AF65-F5344CB8AC3E}">
        <p14:creationId xmlns:p14="http://schemas.microsoft.com/office/powerpoint/2010/main" val="99376207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Blockchain in Genomics</a:t>
            </a:r>
            <a:endParaRPr lang="en-US" dirty="0"/>
          </a:p>
        </p:txBody>
      </p:sp>
      <p:sp>
        <p:nvSpPr>
          <p:cNvPr id="3" name="Content Placeholder 2"/>
          <p:cNvSpPr>
            <a:spLocks noGrp="1"/>
          </p:cNvSpPr>
          <p:nvPr>
            <p:ph idx="1"/>
          </p:nvPr>
        </p:nvSpPr>
        <p:spPr/>
        <p:txBody>
          <a:bodyPr/>
          <a:lstStyle/>
          <a:p>
            <a:r>
              <a:rPr lang="en-US" sz="2800" dirty="0"/>
              <a:t>Genomics Data Market suffer from privacy concerns</a:t>
            </a:r>
          </a:p>
          <a:p>
            <a:r>
              <a:rPr lang="en-US" sz="2800" dirty="0" smtClean="0"/>
              <a:t>Third parties </a:t>
            </a:r>
            <a:r>
              <a:rPr lang="en-US" sz="2800" dirty="0"/>
              <a:t>should not own genomic data</a:t>
            </a:r>
          </a:p>
          <a:p>
            <a:r>
              <a:rPr lang="en-US" sz="2800" dirty="0"/>
              <a:t>Individuals would feel comfortable having control</a:t>
            </a:r>
          </a:p>
          <a:p>
            <a:r>
              <a:rPr lang="en-US" sz="2800" dirty="0" err="1"/>
              <a:t>Blockchain</a:t>
            </a:r>
            <a:r>
              <a:rPr lang="en-US" sz="2800" dirty="0"/>
              <a:t> solutions provide:</a:t>
            </a:r>
          </a:p>
          <a:p>
            <a:pPr lvl="1"/>
            <a:r>
              <a:rPr lang="en-US" sz="2400" dirty="0"/>
              <a:t>Private and secure storage options</a:t>
            </a:r>
          </a:p>
          <a:p>
            <a:pPr lvl="1"/>
            <a:r>
              <a:rPr lang="en-US" sz="2400" dirty="0"/>
              <a:t>A decentralized environment between gene donors and scientists</a:t>
            </a:r>
          </a:p>
          <a:p>
            <a:r>
              <a:rPr lang="en-US" sz="2800" dirty="0" err="1"/>
              <a:t>Genechain</a:t>
            </a:r>
            <a:r>
              <a:rPr lang="en-US" sz="2800" dirty="0"/>
              <a:t>, </a:t>
            </a:r>
            <a:r>
              <a:rPr lang="en-US" sz="2800" dirty="0" err="1"/>
              <a:t>Zenome</a:t>
            </a:r>
            <a:r>
              <a:rPr lang="en-US" sz="2800" dirty="0"/>
              <a:t>, Nebula Genomics</a:t>
            </a:r>
          </a:p>
          <a:p>
            <a:endParaRPr lang="en-US" sz="2800" dirty="0"/>
          </a:p>
        </p:txBody>
      </p:sp>
    </p:spTree>
    <p:extLst>
      <p:ext uri="{BB962C8B-B14F-4D97-AF65-F5344CB8AC3E}">
        <p14:creationId xmlns:p14="http://schemas.microsoft.com/office/powerpoint/2010/main" val="286814271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Zenome</a:t>
            </a:r>
            <a:r>
              <a:rPr lang="en-US" dirty="0" smtClean="0"/>
              <a:t>	</a:t>
            </a:r>
            <a:endParaRPr lang="en-US" dirty="0"/>
          </a:p>
        </p:txBody>
      </p:sp>
      <p:sp>
        <p:nvSpPr>
          <p:cNvPr id="3" name="Content Placeholder 2"/>
          <p:cNvSpPr>
            <a:spLocks noGrp="1"/>
          </p:cNvSpPr>
          <p:nvPr>
            <p:ph idx="1"/>
          </p:nvPr>
        </p:nvSpPr>
        <p:spPr>
          <a:xfrm>
            <a:off x="457200" y="1600200"/>
            <a:ext cx="3276600" cy="4530725"/>
          </a:xfrm>
        </p:spPr>
        <p:txBody>
          <a:bodyPr/>
          <a:lstStyle/>
          <a:p>
            <a:r>
              <a:rPr lang="en-US" sz="2000" dirty="0"/>
              <a:t>Provide a decentralized environment for individuals to store and share their genomic data</a:t>
            </a:r>
          </a:p>
          <a:p>
            <a:r>
              <a:rPr lang="en-US" sz="2000" dirty="0"/>
              <a:t>Reward donations with </a:t>
            </a:r>
            <a:r>
              <a:rPr lang="en-US" sz="2000" dirty="0" err="1"/>
              <a:t>Zenome</a:t>
            </a:r>
            <a:r>
              <a:rPr lang="en-US" sz="2000" dirty="0"/>
              <a:t> Tokens</a:t>
            </a:r>
          </a:p>
          <a:p>
            <a:r>
              <a:rPr lang="en-US" sz="2000" dirty="0" err="1"/>
              <a:t>Blockchain</a:t>
            </a:r>
            <a:r>
              <a:rPr lang="en-US" sz="2000" dirty="0"/>
              <a:t> is the medium of </a:t>
            </a:r>
            <a:r>
              <a:rPr lang="en-US" sz="2000" dirty="0" smtClean="0"/>
              <a:t>tokens </a:t>
            </a:r>
            <a:r>
              <a:rPr lang="en-US" sz="2000" dirty="0"/>
              <a:t>and smart contracts that govern the </a:t>
            </a:r>
            <a:r>
              <a:rPr lang="en-US" sz="2000" dirty="0" smtClean="0"/>
              <a:t>entire ecosystem</a:t>
            </a:r>
            <a:endParaRPr lang="en-US" sz="2000" dirty="0"/>
          </a:p>
          <a:p>
            <a:endParaRPr lang="en-US" sz="2000" dirty="0"/>
          </a:p>
        </p:txBody>
      </p:sp>
      <p:pic>
        <p:nvPicPr>
          <p:cNvPr id="4" name="Picture 3"/>
          <p:cNvPicPr>
            <a:picLocks noChangeAspect="1"/>
          </p:cNvPicPr>
          <p:nvPr/>
        </p:nvPicPr>
        <p:blipFill rotWithShape="1">
          <a:blip r:embed="rId2"/>
          <a:srcRect l="20333" t="19437" r="22664" b="15553"/>
          <a:stretch/>
        </p:blipFill>
        <p:spPr>
          <a:xfrm>
            <a:off x="3627120" y="1828800"/>
            <a:ext cx="5212080" cy="3383280"/>
          </a:xfrm>
          <a:prstGeom prst="rect">
            <a:avLst/>
          </a:prstGeom>
        </p:spPr>
      </p:pic>
    </p:spTree>
    <p:extLst>
      <p:ext uri="{BB962C8B-B14F-4D97-AF65-F5344CB8AC3E}">
        <p14:creationId xmlns:p14="http://schemas.microsoft.com/office/powerpoint/2010/main" val="206435353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Nebula Genomics</a:t>
            </a:r>
            <a:endParaRPr lang="en-US" dirty="0"/>
          </a:p>
        </p:txBody>
      </p:sp>
      <p:sp>
        <p:nvSpPr>
          <p:cNvPr id="3" name="Content Placeholder 2"/>
          <p:cNvSpPr>
            <a:spLocks noGrp="1"/>
          </p:cNvSpPr>
          <p:nvPr>
            <p:ph idx="1"/>
          </p:nvPr>
        </p:nvSpPr>
        <p:spPr>
          <a:xfrm>
            <a:off x="457200" y="1600200"/>
            <a:ext cx="3657600" cy="4530725"/>
          </a:xfrm>
        </p:spPr>
        <p:txBody>
          <a:bodyPr/>
          <a:lstStyle/>
          <a:p>
            <a:r>
              <a:rPr lang="en-US" sz="2000" dirty="0"/>
              <a:t>Cheap </a:t>
            </a:r>
            <a:r>
              <a:rPr lang="en-US" sz="2000" dirty="0" smtClean="0"/>
              <a:t>sequencing service</a:t>
            </a:r>
          </a:p>
          <a:p>
            <a:pPr lvl="1"/>
            <a:r>
              <a:rPr lang="en-US" sz="1600" dirty="0" smtClean="0"/>
              <a:t>Even getting paid </a:t>
            </a:r>
            <a:r>
              <a:rPr lang="en-US" sz="1600" dirty="0"/>
              <a:t>for it</a:t>
            </a:r>
          </a:p>
          <a:p>
            <a:r>
              <a:rPr lang="en-US" sz="2000" dirty="0"/>
              <a:t>Eliminating 3rd parties between donors and pharma companies</a:t>
            </a:r>
          </a:p>
          <a:p>
            <a:r>
              <a:rPr lang="en-US" sz="2000" dirty="0"/>
              <a:t>Completely secure and private compute nodes</a:t>
            </a:r>
          </a:p>
          <a:p>
            <a:r>
              <a:rPr lang="en-US" sz="2000" dirty="0"/>
              <a:t>Build on top of existing technologies</a:t>
            </a:r>
          </a:p>
          <a:p>
            <a:pPr lvl="1"/>
            <a:r>
              <a:rPr lang="en-US" sz="1800" dirty="0" err="1"/>
              <a:t>Blockstack</a:t>
            </a:r>
            <a:endParaRPr lang="en-US" sz="1800" dirty="0"/>
          </a:p>
          <a:p>
            <a:pPr lvl="1"/>
            <a:r>
              <a:rPr lang="en-US" sz="1800" dirty="0"/>
              <a:t>Enigma</a:t>
            </a:r>
          </a:p>
          <a:p>
            <a:endParaRPr lang="en-US" sz="2000" dirty="0"/>
          </a:p>
        </p:txBody>
      </p:sp>
      <p:pic>
        <p:nvPicPr>
          <p:cNvPr id="4" name="Picture 3"/>
          <p:cNvPicPr>
            <a:picLocks noChangeAspect="1"/>
          </p:cNvPicPr>
          <p:nvPr/>
        </p:nvPicPr>
        <p:blipFill rotWithShape="1">
          <a:blip r:embed="rId2"/>
          <a:srcRect l="22994" t="18891" r="25005" b="11776"/>
          <a:stretch/>
        </p:blipFill>
        <p:spPr>
          <a:xfrm>
            <a:off x="4114800" y="1752600"/>
            <a:ext cx="4754880" cy="3566160"/>
          </a:xfrm>
          <a:prstGeom prst="rect">
            <a:avLst/>
          </a:prstGeom>
        </p:spPr>
      </p:pic>
    </p:spTree>
    <p:extLst>
      <p:ext uri="{BB962C8B-B14F-4D97-AF65-F5344CB8AC3E}">
        <p14:creationId xmlns:p14="http://schemas.microsoft.com/office/powerpoint/2010/main" val="38388295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Proposal: </a:t>
            </a:r>
            <a:r>
              <a:rPr lang="en-US" dirty="0" err="1" smtClean="0"/>
              <a:t>Coinami</a:t>
            </a:r>
            <a:endParaRPr lang="en-US" dirty="0"/>
          </a:p>
        </p:txBody>
      </p:sp>
      <p:sp>
        <p:nvSpPr>
          <p:cNvPr id="3" name="Content Placeholder 2"/>
          <p:cNvSpPr>
            <a:spLocks noGrp="1"/>
          </p:cNvSpPr>
          <p:nvPr>
            <p:ph idx="1"/>
          </p:nvPr>
        </p:nvSpPr>
        <p:spPr/>
        <p:txBody>
          <a:bodyPr/>
          <a:lstStyle/>
          <a:p>
            <a:r>
              <a:rPr lang="en-US" sz="2400" dirty="0"/>
              <a:t>A way to distribute Read Alignment problem on a voluntary computational grid by using </a:t>
            </a:r>
            <a:r>
              <a:rPr lang="en-US" sz="2400" dirty="0" err="1"/>
              <a:t>Blockchain</a:t>
            </a:r>
            <a:r>
              <a:rPr lang="en-US" sz="2400" dirty="0"/>
              <a:t> as a medium for rewarding and decentralized job distribution</a:t>
            </a:r>
          </a:p>
          <a:p>
            <a:r>
              <a:rPr lang="en-US" sz="2400" dirty="0"/>
              <a:t>Layered authority structure</a:t>
            </a:r>
          </a:p>
          <a:p>
            <a:r>
              <a:rPr lang="en-US" sz="2400" dirty="0" err="1"/>
              <a:t>Coinami</a:t>
            </a:r>
            <a:r>
              <a:rPr lang="en-US" sz="2400" dirty="0"/>
              <a:t> utilizes bitcoin structure as basis </a:t>
            </a:r>
            <a:r>
              <a:rPr lang="en-US" sz="2400" dirty="0" err="1"/>
              <a:t>blockchain</a:t>
            </a:r>
            <a:endParaRPr lang="en-US" sz="2400" dirty="0"/>
          </a:p>
          <a:p>
            <a:pPr lvl="1"/>
            <a:r>
              <a:rPr lang="en-US" sz="2000" dirty="0"/>
              <a:t>Only spend and mint transactions</a:t>
            </a:r>
          </a:p>
          <a:p>
            <a:r>
              <a:rPr lang="en-US" sz="2400" dirty="0"/>
              <a:t>It adds new transactions as an extension to facilitate sub-authority registration, job distribution and rewarding.</a:t>
            </a:r>
          </a:p>
          <a:p>
            <a:endParaRPr lang="en-US" sz="2400" dirty="0"/>
          </a:p>
        </p:txBody>
      </p:sp>
    </p:spTree>
    <p:extLst>
      <p:ext uri="{BB962C8B-B14F-4D97-AF65-F5344CB8AC3E}">
        <p14:creationId xmlns:p14="http://schemas.microsoft.com/office/powerpoint/2010/main" val="66783297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alay Mert Iler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28547"/>
            <a:ext cx="3429000" cy="3509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yt3.ggpht.com/-9b4hpjZVKUU/AAAAAAAAAAI/AAAAAAAAAAA/TvqGGqPUmFA/s900-c-k-no/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1314271"/>
            <a:ext cx="3505200"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5048071"/>
            <a:ext cx="4211409" cy="923330"/>
          </a:xfrm>
          <a:prstGeom prst="rect">
            <a:avLst/>
          </a:prstGeom>
          <a:noFill/>
        </p:spPr>
        <p:txBody>
          <a:bodyPr wrap="none" rtlCol="0">
            <a:spAutoFit/>
          </a:bodyPr>
          <a:lstStyle/>
          <a:p>
            <a:pPr algn="ctr"/>
            <a:r>
              <a:rPr lang="en-US" dirty="0" err="1" smtClean="0"/>
              <a:t>Atalay</a:t>
            </a:r>
            <a:r>
              <a:rPr lang="en-US" dirty="0" smtClean="0"/>
              <a:t> </a:t>
            </a:r>
            <a:r>
              <a:rPr lang="en-US" dirty="0" err="1" smtClean="0"/>
              <a:t>Mert</a:t>
            </a:r>
            <a:r>
              <a:rPr lang="en-US" dirty="0" smtClean="0"/>
              <a:t> </a:t>
            </a:r>
            <a:r>
              <a:rPr lang="en-US" dirty="0" err="1" smtClean="0"/>
              <a:t>Ileri</a:t>
            </a:r>
            <a:endParaRPr lang="en-US" dirty="0" smtClean="0"/>
          </a:p>
          <a:p>
            <a:pPr algn="ctr"/>
            <a:r>
              <a:rPr lang="en-US" dirty="0" smtClean="0"/>
              <a:t>Idea, protocols</a:t>
            </a:r>
          </a:p>
          <a:p>
            <a:pPr algn="ctr"/>
            <a:r>
              <a:rPr lang="en-US" dirty="0" smtClean="0"/>
              <a:t>Introduction to Research course project</a:t>
            </a:r>
          </a:p>
        </p:txBody>
      </p:sp>
      <p:sp>
        <p:nvSpPr>
          <p:cNvPr id="7" name="TextBox 6"/>
          <p:cNvSpPr txBox="1"/>
          <p:nvPr/>
        </p:nvSpPr>
        <p:spPr>
          <a:xfrm>
            <a:off x="5105400" y="5048071"/>
            <a:ext cx="3736985" cy="1477328"/>
          </a:xfrm>
          <a:prstGeom prst="rect">
            <a:avLst/>
          </a:prstGeom>
          <a:noFill/>
        </p:spPr>
        <p:txBody>
          <a:bodyPr wrap="none" rtlCol="0">
            <a:spAutoFit/>
          </a:bodyPr>
          <a:lstStyle/>
          <a:p>
            <a:pPr algn="ctr"/>
            <a:r>
              <a:rPr lang="en-US" dirty="0" err="1" smtClean="0"/>
              <a:t>Halil</a:t>
            </a:r>
            <a:r>
              <a:rPr lang="en-US" dirty="0" smtClean="0"/>
              <a:t> Ibrahim </a:t>
            </a:r>
            <a:r>
              <a:rPr lang="en-US" dirty="0" err="1" smtClean="0"/>
              <a:t>Ozercan</a:t>
            </a:r>
            <a:endParaRPr lang="en-US" dirty="0" smtClean="0"/>
          </a:p>
          <a:p>
            <a:pPr algn="ctr"/>
            <a:r>
              <a:rPr lang="en-US" dirty="0" smtClean="0"/>
              <a:t>Lead Developer, Bitcoin enthusiast</a:t>
            </a:r>
          </a:p>
          <a:p>
            <a:pPr algn="ctr"/>
            <a:r>
              <a:rPr lang="en-US" dirty="0" smtClean="0"/>
              <a:t>Senior Design Project</a:t>
            </a:r>
          </a:p>
          <a:p>
            <a:pPr algn="ctr"/>
            <a:r>
              <a:rPr lang="en-US" dirty="0" smtClean="0"/>
              <a:t>Now: MSc student</a:t>
            </a:r>
          </a:p>
          <a:p>
            <a:pPr algn="ctr"/>
            <a:endParaRPr lang="en-US" dirty="0"/>
          </a:p>
        </p:txBody>
      </p:sp>
      <p:sp>
        <p:nvSpPr>
          <p:cNvPr id="6" name="Title 1"/>
          <p:cNvSpPr txBox="1">
            <a:spLocks/>
          </p:cNvSpPr>
          <p:nvPr/>
        </p:nvSpPr>
        <p:spPr>
          <a:xfrm>
            <a:off x="457200" y="277813"/>
            <a:ext cx="8229600" cy="1139825"/>
          </a:xfrm>
          <a:prstGeom prst="rect">
            <a:avLst/>
          </a:prstGeom>
        </p:spPr>
        <p:txBody>
          <a:bodyPr/>
          <a:lst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a:lstStyle>
          <a:p>
            <a:r>
              <a:rPr lang="en-US" kern="0" dirty="0" smtClean="0"/>
              <a:t>Undergrad(</a:t>
            </a:r>
            <a:r>
              <a:rPr lang="en-US" kern="0" dirty="0" err="1" smtClean="0"/>
              <a:t>ish</a:t>
            </a:r>
            <a:r>
              <a:rPr lang="en-US" kern="0" dirty="0" smtClean="0"/>
              <a:t>) power</a:t>
            </a:r>
            <a:endParaRPr lang="en-US" kern="0" dirty="0"/>
          </a:p>
        </p:txBody>
      </p:sp>
      <p:sp>
        <p:nvSpPr>
          <p:cNvPr id="2" name="TextBox 1"/>
          <p:cNvSpPr txBox="1"/>
          <p:nvPr/>
        </p:nvSpPr>
        <p:spPr>
          <a:xfrm>
            <a:off x="838200" y="6340733"/>
            <a:ext cx="7571303" cy="369332"/>
          </a:xfrm>
          <a:prstGeom prst="rect">
            <a:avLst/>
          </a:prstGeom>
          <a:noFill/>
        </p:spPr>
        <p:txBody>
          <a:bodyPr wrap="none" rtlCol="0">
            <a:spAutoFit/>
          </a:bodyPr>
          <a:lstStyle/>
          <a:p>
            <a:r>
              <a:rPr lang="en-US" i="1" dirty="0" smtClean="0"/>
              <a:t>No grad students were harmed until </a:t>
            </a:r>
            <a:r>
              <a:rPr lang="en-US" i="1" dirty="0" err="1" smtClean="0"/>
              <a:t>Halil</a:t>
            </a:r>
            <a:r>
              <a:rPr lang="en-US" i="1" dirty="0" smtClean="0"/>
              <a:t> decided to stay for grad school</a:t>
            </a:r>
            <a:endParaRPr lang="en-US" i="1" dirty="0"/>
          </a:p>
        </p:txBody>
      </p:sp>
    </p:spTree>
    <p:extLst>
      <p:ext uri="{BB962C8B-B14F-4D97-AF65-F5344CB8AC3E}">
        <p14:creationId xmlns:p14="http://schemas.microsoft.com/office/powerpoint/2010/main" val="282700686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457200" y="2667000"/>
            <a:ext cx="8204479" cy="3472543"/>
          </a:xfrm>
        </p:spPr>
        <p:txBody>
          <a:bodyPr/>
          <a:lstStyle/>
          <a:p>
            <a:pPr marL="0" indent="0">
              <a:buNone/>
            </a:pPr>
            <a:r>
              <a:rPr lang="en-US" dirty="0" smtClean="0"/>
              <a:t>Ditch the title, pick another direction.</a:t>
            </a:r>
            <a:endParaRPr lang="en-US" dirty="0"/>
          </a:p>
        </p:txBody>
      </p:sp>
      <p:sp>
        <p:nvSpPr>
          <p:cNvPr id="4" name="TextBox 3"/>
          <p:cNvSpPr txBox="1"/>
          <p:nvPr/>
        </p:nvSpPr>
        <p:spPr>
          <a:xfrm>
            <a:off x="457200" y="3200400"/>
            <a:ext cx="2416046" cy="369332"/>
          </a:xfrm>
          <a:prstGeom prst="rect">
            <a:avLst/>
          </a:prstGeom>
          <a:noFill/>
        </p:spPr>
        <p:txBody>
          <a:bodyPr wrap="none" rtlCol="0">
            <a:spAutoFit/>
          </a:bodyPr>
          <a:lstStyle/>
          <a:p>
            <a:r>
              <a:rPr lang="en-US" i="1" dirty="0" smtClean="0"/>
              <a:t>Sorry for all the text…</a:t>
            </a:r>
            <a:endParaRPr lang="en-US" i="1" dirty="0"/>
          </a:p>
        </p:txBody>
      </p:sp>
    </p:spTree>
    <p:extLst>
      <p:ext uri="{BB962C8B-B14F-4D97-AF65-F5344CB8AC3E}">
        <p14:creationId xmlns:p14="http://schemas.microsoft.com/office/powerpoint/2010/main" val="3388565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295400"/>
            <a:ext cx="8229600" cy="4530725"/>
          </a:xfrm>
        </p:spPr>
        <p:txBody>
          <a:bodyPr/>
          <a:lstStyle/>
          <a:p>
            <a:r>
              <a:rPr lang="en-US" sz="1800" dirty="0"/>
              <a:t>Job</a:t>
            </a:r>
          </a:p>
          <a:p>
            <a:pPr lvl="1"/>
            <a:r>
              <a:rPr lang="en-US" sz="1600" dirty="0" smtClean="0"/>
              <a:t>Read Alignment </a:t>
            </a:r>
            <a:r>
              <a:rPr lang="en-US" sz="1600" dirty="0"/>
              <a:t>Task</a:t>
            </a:r>
          </a:p>
          <a:p>
            <a:r>
              <a:rPr lang="en-US" sz="1800" dirty="0"/>
              <a:t>Main Authority</a:t>
            </a:r>
          </a:p>
          <a:p>
            <a:pPr lvl="1"/>
            <a:r>
              <a:rPr lang="en-US" sz="1600" dirty="0"/>
              <a:t>Single authority, CA. Responsible for accepting new sub-authorities. Hardcoded to client</a:t>
            </a:r>
          </a:p>
          <a:p>
            <a:r>
              <a:rPr lang="en-US" sz="1800" dirty="0"/>
              <a:t>Sub-Authority</a:t>
            </a:r>
          </a:p>
          <a:p>
            <a:pPr lvl="1"/>
            <a:r>
              <a:rPr lang="en-US" sz="1600" dirty="0"/>
              <a:t>Appointed by Main Authority. </a:t>
            </a:r>
          </a:p>
          <a:p>
            <a:pPr lvl="1"/>
            <a:r>
              <a:rPr lang="en-US" sz="1600" dirty="0"/>
              <a:t>Starts with a supply and job hosting address</a:t>
            </a:r>
          </a:p>
          <a:p>
            <a:pPr lvl="1"/>
            <a:r>
              <a:rPr lang="en-US" sz="1600" dirty="0"/>
              <a:t>Dumps jobs and rewards users</a:t>
            </a:r>
          </a:p>
          <a:p>
            <a:r>
              <a:rPr lang="en-US" sz="1800" dirty="0"/>
              <a:t>Miner</a:t>
            </a:r>
          </a:p>
          <a:p>
            <a:pPr lvl="1"/>
            <a:r>
              <a:rPr lang="en-US" sz="1600" dirty="0"/>
              <a:t>Works on proof-of-work, creates new blocks</a:t>
            </a:r>
          </a:p>
          <a:p>
            <a:pPr lvl="1"/>
            <a:r>
              <a:rPr lang="en-US" sz="1600" dirty="0"/>
              <a:t>Rewarded by </a:t>
            </a:r>
            <a:r>
              <a:rPr lang="en-US" sz="1600" dirty="0" err="1"/>
              <a:t>coinbase</a:t>
            </a:r>
            <a:r>
              <a:rPr lang="en-US" sz="1600" dirty="0"/>
              <a:t> transaction</a:t>
            </a:r>
          </a:p>
          <a:p>
            <a:r>
              <a:rPr lang="en-US" sz="1800" dirty="0"/>
              <a:t>Power</a:t>
            </a:r>
          </a:p>
          <a:p>
            <a:pPr lvl="1"/>
            <a:r>
              <a:rPr lang="en-US" sz="1600" dirty="0" smtClean="0"/>
              <a:t>Deposits </a:t>
            </a:r>
            <a:r>
              <a:rPr lang="en-US" sz="1600" dirty="0"/>
              <a:t>some coins to be selected for job assignment</a:t>
            </a:r>
          </a:p>
          <a:p>
            <a:pPr lvl="1"/>
            <a:r>
              <a:rPr lang="en-US" sz="1600" dirty="0"/>
              <a:t>If assigned, downloads and works on Read Alignment jobs from sub-authorities</a:t>
            </a:r>
          </a:p>
        </p:txBody>
      </p:sp>
    </p:spTree>
    <p:extLst>
      <p:ext uri="{BB962C8B-B14F-4D97-AF65-F5344CB8AC3E}">
        <p14:creationId xmlns:p14="http://schemas.microsoft.com/office/powerpoint/2010/main" val="357211097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features</a:t>
            </a:r>
            <a:endParaRPr lang="en-US" dirty="0"/>
          </a:p>
        </p:txBody>
      </p:sp>
      <p:sp>
        <p:nvSpPr>
          <p:cNvPr id="3" name="Content Placeholder 2"/>
          <p:cNvSpPr>
            <a:spLocks noGrp="1"/>
          </p:cNvSpPr>
          <p:nvPr>
            <p:ph idx="1"/>
          </p:nvPr>
        </p:nvSpPr>
        <p:spPr/>
        <p:txBody>
          <a:bodyPr/>
          <a:lstStyle/>
          <a:p>
            <a:r>
              <a:rPr lang="en-US" sz="2400" dirty="0"/>
              <a:t>Not decentralized, but layered-structure</a:t>
            </a:r>
          </a:p>
          <a:p>
            <a:pPr lvl="1"/>
            <a:r>
              <a:rPr lang="en-US" sz="2000" dirty="0"/>
              <a:t>Read Alignment problem requires a publishing source (university, research center)</a:t>
            </a:r>
          </a:p>
          <a:p>
            <a:pPr lvl="1"/>
            <a:r>
              <a:rPr lang="en-US" sz="2000" dirty="0"/>
              <a:t>Multiple sources are on a level playing field</a:t>
            </a:r>
          </a:p>
          <a:p>
            <a:pPr lvl="1"/>
            <a:r>
              <a:rPr lang="en-US" sz="2000" dirty="0"/>
              <a:t>Sub-authorities are not responsible for distributing tasks</a:t>
            </a:r>
          </a:p>
          <a:p>
            <a:pPr lvl="2"/>
            <a:r>
              <a:rPr lang="en-US" sz="1800" dirty="0"/>
              <a:t>Read Alignment is privacy-sensitive, needs care while sharing with 3rd party</a:t>
            </a:r>
          </a:p>
          <a:p>
            <a:pPr lvl="1"/>
            <a:r>
              <a:rPr lang="en-US" sz="2000" dirty="0" err="1"/>
              <a:t>Blockchain</a:t>
            </a:r>
            <a:r>
              <a:rPr lang="en-US" sz="2000" dirty="0"/>
              <a:t> can help to decentralize this process</a:t>
            </a:r>
          </a:p>
          <a:p>
            <a:pPr lvl="2"/>
            <a:r>
              <a:rPr lang="en-US" sz="1800" dirty="0"/>
              <a:t>Jobs are published with their reward values set. (Possibly depends on size)</a:t>
            </a:r>
          </a:p>
          <a:p>
            <a:pPr lvl="2"/>
            <a:r>
              <a:rPr lang="en-US" sz="1800" dirty="0"/>
              <a:t>Power users show their intention to work by putting stake in job pool</a:t>
            </a:r>
          </a:p>
          <a:p>
            <a:pPr lvl="2"/>
            <a:r>
              <a:rPr lang="en-US" sz="1800" dirty="0"/>
              <a:t>Assignment is calculated by Maximum Bipartite Matching</a:t>
            </a:r>
          </a:p>
          <a:p>
            <a:endParaRPr lang="en-US" sz="2400" dirty="0"/>
          </a:p>
        </p:txBody>
      </p:sp>
    </p:spTree>
    <p:extLst>
      <p:ext uri="{BB962C8B-B14F-4D97-AF65-F5344CB8AC3E}">
        <p14:creationId xmlns:p14="http://schemas.microsoft.com/office/powerpoint/2010/main" val="356042155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Coinami </a:t>
            </a:r>
            <a:r>
              <a:rPr lang="en" dirty="0"/>
              <a:t>f</a:t>
            </a:r>
            <a:r>
              <a:rPr lang="en" dirty="0" smtClean="0"/>
              <a:t>eatures</a:t>
            </a:r>
            <a:endParaRPr lang="en-US" dirty="0"/>
          </a:p>
        </p:txBody>
      </p:sp>
      <p:sp>
        <p:nvSpPr>
          <p:cNvPr id="3" name="Content Placeholder 2"/>
          <p:cNvSpPr>
            <a:spLocks noGrp="1"/>
          </p:cNvSpPr>
          <p:nvPr>
            <p:ph idx="1"/>
          </p:nvPr>
        </p:nvSpPr>
        <p:spPr/>
        <p:txBody>
          <a:bodyPr/>
          <a:lstStyle/>
          <a:p>
            <a:r>
              <a:rPr lang="en-US" sz="2400" dirty="0" err="1"/>
              <a:t>Coinami</a:t>
            </a:r>
            <a:r>
              <a:rPr lang="en-US" sz="2400" dirty="0"/>
              <a:t> </a:t>
            </a:r>
            <a:r>
              <a:rPr lang="en-US" sz="2400" dirty="0" smtClean="0"/>
              <a:t>includes both:</a:t>
            </a:r>
          </a:p>
          <a:p>
            <a:pPr lvl="1"/>
            <a:r>
              <a:rPr lang="en-US" sz="2400" dirty="0" smtClean="0"/>
              <a:t>Read Alignment</a:t>
            </a:r>
          </a:p>
          <a:p>
            <a:pPr lvl="1"/>
            <a:r>
              <a:rPr lang="en-US" sz="2400" dirty="0" smtClean="0"/>
              <a:t>Traditional </a:t>
            </a:r>
            <a:r>
              <a:rPr lang="en-US" sz="2400" dirty="0"/>
              <a:t>mining</a:t>
            </a:r>
          </a:p>
          <a:p>
            <a:r>
              <a:rPr lang="en-US" sz="2400" dirty="0"/>
              <a:t>If miners earn more money than powers in the same time period, it would cause a shift from powering to </a:t>
            </a:r>
            <a:r>
              <a:rPr lang="en-US" sz="2400" dirty="0" smtClean="0"/>
              <a:t>mining, or vice-versa</a:t>
            </a:r>
            <a:endParaRPr lang="en-US" sz="2400" dirty="0"/>
          </a:p>
          <a:p>
            <a:pPr lvl="1"/>
            <a:r>
              <a:rPr lang="en-US" sz="2000" dirty="0"/>
              <a:t>To prevent this, </a:t>
            </a:r>
            <a:r>
              <a:rPr lang="en-US" sz="2000" dirty="0" err="1"/>
              <a:t>Coinami</a:t>
            </a:r>
            <a:r>
              <a:rPr lang="en-US" sz="2000" dirty="0"/>
              <a:t> allocates a dynamic block reward that matches the average earnings from powering</a:t>
            </a:r>
          </a:p>
          <a:p>
            <a:pPr lvl="1"/>
            <a:r>
              <a:rPr lang="en-US" sz="2000" dirty="0"/>
              <a:t>This would encourage miners to also participate in powering if it decreases, to eventually increase the mining reward</a:t>
            </a:r>
          </a:p>
          <a:p>
            <a:endParaRPr lang="en-US" sz="2400" dirty="0"/>
          </a:p>
        </p:txBody>
      </p:sp>
    </p:spTree>
    <p:extLst>
      <p:ext uri="{BB962C8B-B14F-4D97-AF65-F5344CB8AC3E}">
        <p14:creationId xmlns:p14="http://schemas.microsoft.com/office/powerpoint/2010/main" val="16108389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Coinami</a:t>
            </a:r>
            <a:r>
              <a:rPr lang="en-US" dirty="0" smtClean="0"/>
              <a:t> workflow</a:t>
            </a:r>
            <a:endParaRPr lang="en-US" dirty="0"/>
          </a:p>
        </p:txBody>
      </p:sp>
      <p:sp>
        <p:nvSpPr>
          <p:cNvPr id="5" name="Content Placeholder 4"/>
          <p:cNvSpPr>
            <a:spLocks noGrp="1"/>
          </p:cNvSpPr>
          <p:nvPr>
            <p:ph sz="half" idx="1"/>
          </p:nvPr>
        </p:nvSpPr>
        <p:spPr/>
        <p:txBody>
          <a:bodyPr/>
          <a:lstStyle/>
          <a:p>
            <a:r>
              <a:rPr lang="en-US" sz="1800" dirty="0"/>
              <a:t>Sub-Authorities register by a transaction, signed by Main Authority</a:t>
            </a:r>
          </a:p>
          <a:p>
            <a:r>
              <a:rPr lang="en-US" sz="1800" dirty="0"/>
              <a:t>After successful transaction is included in </a:t>
            </a:r>
            <a:r>
              <a:rPr lang="en-US" sz="1800" dirty="0" err="1"/>
              <a:t>blockchain</a:t>
            </a:r>
            <a:r>
              <a:rPr lang="en-US" sz="1800" dirty="0"/>
              <a:t>, sub-authority can publish jobs</a:t>
            </a:r>
          </a:p>
          <a:p>
            <a:r>
              <a:rPr lang="en-US" sz="1800" dirty="0"/>
              <a:t>Jobs are created by a process called multiplexing</a:t>
            </a:r>
          </a:p>
          <a:p>
            <a:r>
              <a:rPr lang="en-US" sz="1800" dirty="0"/>
              <a:t>Job </a:t>
            </a:r>
            <a:r>
              <a:rPr lang="en-US" sz="1800" dirty="0" smtClean="0"/>
              <a:t>Dump </a:t>
            </a:r>
            <a:r>
              <a:rPr lang="en-US" sz="1800" dirty="0"/>
              <a:t>transaction is also a special transaction for </a:t>
            </a:r>
            <a:r>
              <a:rPr lang="en-US" sz="1800" dirty="0" err="1"/>
              <a:t>Coinami</a:t>
            </a:r>
            <a:r>
              <a:rPr lang="en-US" sz="1800" dirty="0"/>
              <a:t>, consists of reward amount, job </a:t>
            </a:r>
            <a:r>
              <a:rPr lang="en-US" sz="1800" dirty="0" smtClean="0"/>
              <a:t>ID and </a:t>
            </a:r>
            <a:r>
              <a:rPr lang="en-US" sz="1800" dirty="0"/>
              <a:t>supplying sub-authority</a:t>
            </a:r>
          </a:p>
          <a:p>
            <a:endParaRPr lang="en-US" sz="1800" dirty="0"/>
          </a:p>
        </p:txBody>
      </p:sp>
      <p:pic>
        <p:nvPicPr>
          <p:cNvPr id="7" name="Shape 218"/>
          <p:cNvPicPr preferRelativeResize="0"/>
          <p:nvPr/>
        </p:nvPicPr>
        <p:blipFill>
          <a:blip r:embed="rId2">
            <a:alphaModFix/>
          </a:blip>
          <a:stretch>
            <a:fillRect/>
          </a:stretch>
        </p:blipFill>
        <p:spPr>
          <a:xfrm>
            <a:off x="4724400" y="1828800"/>
            <a:ext cx="4114800" cy="4114800"/>
          </a:xfrm>
          <a:prstGeom prst="rect">
            <a:avLst/>
          </a:prstGeom>
          <a:noFill/>
          <a:ln>
            <a:noFill/>
          </a:ln>
        </p:spPr>
      </p:pic>
    </p:spTree>
    <p:extLst>
      <p:ext uri="{BB962C8B-B14F-4D97-AF65-F5344CB8AC3E}">
        <p14:creationId xmlns:p14="http://schemas.microsoft.com/office/powerpoint/2010/main" val="131512323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Coinami</a:t>
            </a:r>
            <a:r>
              <a:rPr lang="en-US" dirty="0" smtClean="0"/>
              <a:t> system</a:t>
            </a:r>
            <a:endParaRPr lang="en-US" dirty="0"/>
          </a:p>
        </p:txBody>
      </p:sp>
      <p:sp>
        <p:nvSpPr>
          <p:cNvPr id="6" name="Content Placeholder 5"/>
          <p:cNvSpPr>
            <a:spLocks noGrp="1"/>
          </p:cNvSpPr>
          <p:nvPr>
            <p:ph idx="1"/>
          </p:nvPr>
        </p:nvSpPr>
        <p:spPr>
          <a:xfrm>
            <a:off x="457200" y="1371600"/>
            <a:ext cx="8229600" cy="4530725"/>
          </a:xfrm>
        </p:spPr>
        <p:txBody>
          <a:bodyPr/>
          <a:lstStyle/>
          <a:p>
            <a:r>
              <a:rPr lang="en-US" sz="2400" dirty="0"/>
              <a:t>Users can either participate passively, as a miner or power</a:t>
            </a:r>
          </a:p>
          <a:p>
            <a:r>
              <a:rPr lang="en-US" sz="2400" dirty="0"/>
              <a:t>Power users deposit some amount of coins to proof their intention for working</a:t>
            </a:r>
          </a:p>
          <a:p>
            <a:r>
              <a:rPr lang="en-US" sz="2400" dirty="0"/>
              <a:t>Job assignment procedure is triggered at every </a:t>
            </a:r>
            <a:r>
              <a:rPr lang="en-US" sz="2400" dirty="0" smtClean="0"/>
              <a:t>five </a:t>
            </a:r>
            <a:r>
              <a:rPr lang="en-US" sz="2400" dirty="0"/>
              <a:t>blocks</a:t>
            </a:r>
          </a:p>
          <a:p>
            <a:r>
              <a:rPr lang="en-US" sz="2400" dirty="0"/>
              <a:t>A job is assigned if the assignee has no other assignment and s/he deposited at least the amount of reward</a:t>
            </a:r>
          </a:p>
          <a:p>
            <a:r>
              <a:rPr lang="en-US" sz="2400" dirty="0" smtClean="0"/>
              <a:t>Ten blocks after assignment, the deposit </a:t>
            </a:r>
            <a:r>
              <a:rPr lang="en-US" sz="2400" dirty="0"/>
              <a:t>is </a:t>
            </a:r>
            <a:r>
              <a:rPr lang="en-US" sz="2400" dirty="0" smtClean="0"/>
              <a:t>burned if results are not yet delivered</a:t>
            </a:r>
            <a:endParaRPr lang="en-US" sz="2400" dirty="0"/>
          </a:p>
          <a:p>
            <a:pPr lvl="1"/>
            <a:r>
              <a:rPr lang="en-US" sz="1800" dirty="0"/>
              <a:t>This is for preventing spam</a:t>
            </a:r>
          </a:p>
          <a:p>
            <a:endParaRPr lang="en-US" sz="2400" dirty="0"/>
          </a:p>
        </p:txBody>
      </p:sp>
    </p:spTree>
    <p:extLst>
      <p:ext uri="{BB962C8B-B14F-4D97-AF65-F5344CB8AC3E}">
        <p14:creationId xmlns:p14="http://schemas.microsoft.com/office/powerpoint/2010/main" val="267877809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system</a:t>
            </a:r>
            <a:endParaRPr lang="en-US" dirty="0"/>
          </a:p>
        </p:txBody>
      </p:sp>
      <p:pic>
        <p:nvPicPr>
          <p:cNvPr id="4" name="Shape 230"/>
          <p:cNvPicPr preferRelativeResize="0"/>
          <p:nvPr/>
        </p:nvPicPr>
        <p:blipFill>
          <a:blip r:embed="rId3">
            <a:alphaModFix/>
          </a:blip>
          <a:stretch>
            <a:fillRect/>
          </a:stretch>
        </p:blipFill>
        <p:spPr>
          <a:xfrm>
            <a:off x="723900" y="1524000"/>
            <a:ext cx="7696200" cy="3992562"/>
          </a:xfrm>
          <a:prstGeom prst="rect">
            <a:avLst/>
          </a:prstGeom>
          <a:noFill/>
          <a:ln>
            <a:noFill/>
          </a:ln>
        </p:spPr>
      </p:pic>
      <p:sp>
        <p:nvSpPr>
          <p:cNvPr id="5" name="Rectangle 4"/>
          <p:cNvSpPr/>
          <p:nvPr/>
        </p:nvSpPr>
        <p:spPr>
          <a:xfrm>
            <a:off x="914400" y="3200400"/>
            <a:ext cx="22098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200400"/>
            <a:ext cx="2362200" cy="6858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3900" y="2861846"/>
            <a:ext cx="1531188" cy="338554"/>
          </a:xfrm>
          <a:prstGeom prst="rect">
            <a:avLst/>
          </a:prstGeom>
          <a:noFill/>
        </p:spPr>
        <p:txBody>
          <a:bodyPr wrap="none" rtlCol="0">
            <a:spAutoFit/>
          </a:bodyPr>
          <a:lstStyle/>
          <a:p>
            <a:r>
              <a:rPr lang="en-US" sz="1600" i="1" dirty="0" smtClean="0">
                <a:solidFill>
                  <a:srgbClr val="FF0000"/>
                </a:solidFill>
              </a:rPr>
              <a:t>cryptocurrency</a:t>
            </a:r>
            <a:endParaRPr lang="en-US" i="1" dirty="0">
              <a:solidFill>
                <a:srgbClr val="FF0000"/>
              </a:solidFill>
            </a:endParaRPr>
          </a:p>
        </p:txBody>
      </p:sp>
      <p:sp>
        <p:nvSpPr>
          <p:cNvPr id="8" name="TextBox 7"/>
          <p:cNvSpPr txBox="1"/>
          <p:nvPr/>
        </p:nvSpPr>
        <p:spPr>
          <a:xfrm>
            <a:off x="3993312" y="2861846"/>
            <a:ext cx="1712328" cy="338554"/>
          </a:xfrm>
          <a:prstGeom prst="rect">
            <a:avLst/>
          </a:prstGeom>
          <a:noFill/>
        </p:spPr>
        <p:txBody>
          <a:bodyPr wrap="none" rtlCol="0">
            <a:spAutoFit/>
          </a:bodyPr>
          <a:lstStyle/>
          <a:p>
            <a:r>
              <a:rPr lang="en-US" sz="1600" i="1" dirty="0" smtClean="0">
                <a:solidFill>
                  <a:srgbClr val="0070C0"/>
                </a:solidFill>
              </a:rPr>
              <a:t>work distribution</a:t>
            </a:r>
            <a:endParaRPr lang="en-US" i="1" dirty="0">
              <a:solidFill>
                <a:srgbClr val="0070C0"/>
              </a:solidFill>
            </a:endParaRPr>
          </a:p>
        </p:txBody>
      </p:sp>
    </p:spTree>
    <p:extLst>
      <p:ext uri="{BB962C8B-B14F-4D97-AF65-F5344CB8AC3E}">
        <p14:creationId xmlns:p14="http://schemas.microsoft.com/office/powerpoint/2010/main" val="1236923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system</a:t>
            </a:r>
            <a:endParaRPr lang="en-US" dirty="0"/>
          </a:p>
        </p:txBody>
      </p:sp>
      <p:sp>
        <p:nvSpPr>
          <p:cNvPr id="3" name="Content Placeholder 2"/>
          <p:cNvSpPr>
            <a:spLocks noGrp="1"/>
          </p:cNvSpPr>
          <p:nvPr>
            <p:ph idx="1"/>
          </p:nvPr>
        </p:nvSpPr>
        <p:spPr>
          <a:xfrm>
            <a:off x="457200" y="1524000"/>
            <a:ext cx="3352800" cy="4530725"/>
          </a:xfrm>
        </p:spPr>
        <p:txBody>
          <a:bodyPr/>
          <a:lstStyle/>
          <a:p>
            <a:r>
              <a:rPr lang="en-US" sz="2000" dirty="0" smtClean="0"/>
              <a:t>Power user:</a:t>
            </a:r>
          </a:p>
          <a:p>
            <a:pPr lvl="1"/>
            <a:r>
              <a:rPr lang="en-US" sz="1600" dirty="0" smtClean="0"/>
              <a:t>Aligns with BWA</a:t>
            </a:r>
          </a:p>
          <a:p>
            <a:pPr lvl="1"/>
            <a:r>
              <a:rPr lang="en-US" sz="1600" dirty="0" smtClean="0"/>
              <a:t>Reports back with sorted and duplicate-marked BAM</a:t>
            </a:r>
          </a:p>
          <a:p>
            <a:r>
              <a:rPr lang="en-US" sz="2000" dirty="0" smtClean="0"/>
              <a:t>Verification </a:t>
            </a:r>
            <a:r>
              <a:rPr lang="en-US" sz="2000" dirty="0"/>
              <a:t>- </a:t>
            </a:r>
            <a:r>
              <a:rPr lang="en-US" sz="2000" dirty="0" err="1"/>
              <a:t>Verifybam</a:t>
            </a:r>
            <a:endParaRPr lang="en-US" sz="2000" dirty="0"/>
          </a:p>
          <a:p>
            <a:pPr lvl="1"/>
            <a:r>
              <a:rPr lang="en-US" sz="1600" dirty="0"/>
              <a:t>Using CIGAR, MD fields to rematch to the </a:t>
            </a:r>
            <a:r>
              <a:rPr lang="en-US" sz="1600" dirty="0" smtClean="0"/>
              <a:t>reference</a:t>
            </a:r>
          </a:p>
          <a:p>
            <a:pPr lvl="1"/>
            <a:r>
              <a:rPr lang="en-US" sz="1600" dirty="0" err="1" smtClean="0"/>
              <a:t>BAMhash</a:t>
            </a:r>
            <a:r>
              <a:rPr lang="en-US" sz="1600" dirty="0" smtClean="0"/>
              <a:t> to check FASTQ vs BAM</a:t>
            </a:r>
            <a:endParaRPr lang="en-US" sz="1600" dirty="0"/>
          </a:p>
          <a:p>
            <a:pPr lvl="1"/>
            <a:r>
              <a:rPr lang="en-US" sz="1600" dirty="0"/>
              <a:t>A </a:t>
            </a:r>
            <a:r>
              <a:rPr lang="en-US" sz="1600" dirty="0" smtClean="0"/>
              <a:t>lookup </a:t>
            </a:r>
            <a:r>
              <a:rPr lang="en-US" sz="1600" dirty="0"/>
              <a:t>table to </a:t>
            </a:r>
            <a:r>
              <a:rPr lang="en-US" sz="1600" dirty="0" err="1" smtClean="0"/>
              <a:t>demux</a:t>
            </a:r>
            <a:endParaRPr lang="en-US" sz="1600" dirty="0"/>
          </a:p>
          <a:p>
            <a:r>
              <a:rPr lang="en-US" sz="2000" dirty="0"/>
              <a:t>Rewarding</a:t>
            </a:r>
          </a:p>
          <a:p>
            <a:pPr lvl="1"/>
            <a:r>
              <a:rPr lang="en-US" sz="1600" dirty="0"/>
              <a:t>Sub-Authority publishes a reward transaction</a:t>
            </a:r>
          </a:p>
          <a:p>
            <a:pPr lvl="1"/>
            <a:r>
              <a:rPr lang="en-US" sz="1600" dirty="0"/>
              <a:t>These transactions can be verified by everyone using ECDSA signature</a:t>
            </a:r>
          </a:p>
          <a:p>
            <a:endParaRPr lang="en-US" sz="2000" dirty="0"/>
          </a:p>
        </p:txBody>
      </p:sp>
      <p:pic>
        <p:nvPicPr>
          <p:cNvPr id="4" name="Shape 237"/>
          <p:cNvPicPr preferRelativeResize="0"/>
          <p:nvPr/>
        </p:nvPicPr>
        <p:blipFill>
          <a:blip r:embed="rId2">
            <a:alphaModFix/>
          </a:blip>
          <a:stretch>
            <a:fillRect/>
          </a:stretch>
        </p:blipFill>
        <p:spPr>
          <a:xfrm>
            <a:off x="3962400" y="1981200"/>
            <a:ext cx="5105400" cy="3352800"/>
          </a:xfrm>
          <a:prstGeom prst="rect">
            <a:avLst/>
          </a:prstGeom>
          <a:noFill/>
          <a:ln>
            <a:noFill/>
          </a:ln>
        </p:spPr>
      </p:pic>
    </p:spTree>
    <p:extLst>
      <p:ext uri="{BB962C8B-B14F-4D97-AF65-F5344CB8AC3E}">
        <p14:creationId xmlns:p14="http://schemas.microsoft.com/office/powerpoint/2010/main" val="25216201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implementation</a:t>
            </a:r>
            <a:endParaRPr lang="en-US" dirty="0"/>
          </a:p>
        </p:txBody>
      </p:sp>
      <p:sp>
        <p:nvSpPr>
          <p:cNvPr id="3" name="Content Placeholder 2"/>
          <p:cNvSpPr>
            <a:spLocks noGrp="1"/>
          </p:cNvSpPr>
          <p:nvPr>
            <p:ph idx="1"/>
          </p:nvPr>
        </p:nvSpPr>
        <p:spPr>
          <a:xfrm>
            <a:off x="457200" y="1295400"/>
            <a:ext cx="3962400" cy="4530725"/>
          </a:xfrm>
        </p:spPr>
        <p:txBody>
          <a:bodyPr/>
          <a:lstStyle/>
          <a:p>
            <a:r>
              <a:rPr lang="en-US" sz="2000" dirty="0"/>
              <a:t>Dependencies and Cross Platform Support</a:t>
            </a:r>
          </a:p>
          <a:p>
            <a:pPr lvl="1"/>
            <a:r>
              <a:rPr lang="en-US" sz="1800" dirty="0" smtClean="0"/>
              <a:t>Docker containers</a:t>
            </a:r>
          </a:p>
          <a:p>
            <a:pPr lvl="2"/>
            <a:r>
              <a:rPr lang="en-US" sz="1400" dirty="0" smtClean="0"/>
              <a:t>Extendible for graph alignment or any other alternative</a:t>
            </a:r>
            <a:endParaRPr lang="en-US" sz="1400" dirty="0"/>
          </a:p>
          <a:p>
            <a:pPr lvl="1"/>
            <a:r>
              <a:rPr lang="en-US" sz="1800" dirty="0"/>
              <a:t>Common Workflow Language for easy parameterization</a:t>
            </a:r>
          </a:p>
          <a:p>
            <a:r>
              <a:rPr lang="en-US" sz="2000" dirty="0"/>
              <a:t>Python </a:t>
            </a:r>
            <a:r>
              <a:rPr lang="en-US" sz="2000" dirty="0" err="1"/>
              <a:t>blockchain</a:t>
            </a:r>
            <a:r>
              <a:rPr lang="en-US" sz="2000" dirty="0"/>
              <a:t> written from scratch</a:t>
            </a:r>
          </a:p>
          <a:p>
            <a:pPr lvl="1"/>
            <a:r>
              <a:rPr lang="en-US" sz="1800" dirty="0"/>
              <a:t>Main idea can be implemented in </a:t>
            </a:r>
            <a:r>
              <a:rPr lang="en-US" sz="1800" dirty="0" err="1"/>
              <a:t>Ethereum</a:t>
            </a:r>
            <a:r>
              <a:rPr lang="en-US" sz="1800" dirty="0"/>
              <a:t> as a Smart Contract</a:t>
            </a:r>
          </a:p>
          <a:p>
            <a:r>
              <a:rPr lang="en-US" sz="2000" dirty="0"/>
              <a:t>User client is available for </a:t>
            </a:r>
            <a:r>
              <a:rPr lang="en-US" sz="2000" dirty="0" smtClean="0"/>
              <a:t>Linux (Electron)</a:t>
            </a:r>
            <a:endParaRPr lang="en-US" sz="2000" dirty="0"/>
          </a:p>
          <a:p>
            <a:pPr lvl="1"/>
            <a:r>
              <a:rPr lang="en-US" sz="1800" dirty="0"/>
              <a:t>Soon </a:t>
            </a:r>
            <a:r>
              <a:rPr lang="en-US" sz="1800" dirty="0" smtClean="0"/>
              <a:t>to be Docker-</a:t>
            </a:r>
            <a:r>
              <a:rPr lang="en-US" sz="1800" dirty="0" err="1" smtClean="0"/>
              <a:t>ized</a:t>
            </a:r>
            <a:endParaRPr lang="en-US" sz="1800" dirty="0"/>
          </a:p>
          <a:p>
            <a:endParaRPr lang="en-US" sz="2000" dirty="0"/>
          </a:p>
        </p:txBody>
      </p:sp>
      <p:pic>
        <p:nvPicPr>
          <p:cNvPr id="4" name="Shape 257"/>
          <p:cNvPicPr preferRelativeResize="0"/>
          <p:nvPr/>
        </p:nvPicPr>
        <p:blipFill>
          <a:blip r:embed="rId2">
            <a:alphaModFix/>
          </a:blip>
          <a:stretch>
            <a:fillRect/>
          </a:stretch>
        </p:blipFill>
        <p:spPr>
          <a:xfrm>
            <a:off x="4558602" y="1295400"/>
            <a:ext cx="4432998" cy="4835525"/>
          </a:xfrm>
          <a:prstGeom prst="rect">
            <a:avLst/>
          </a:prstGeom>
          <a:noFill/>
          <a:ln>
            <a:noFill/>
          </a:ln>
        </p:spPr>
      </p:pic>
    </p:spTree>
    <p:extLst>
      <p:ext uri="{BB962C8B-B14F-4D97-AF65-F5344CB8AC3E}">
        <p14:creationId xmlns:p14="http://schemas.microsoft.com/office/powerpoint/2010/main" val="190244876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performance test</a:t>
            </a:r>
            <a:endParaRPr lang="en-US" dirty="0"/>
          </a:p>
        </p:txBody>
      </p:sp>
      <p:sp>
        <p:nvSpPr>
          <p:cNvPr id="3" name="Content Placeholder 2"/>
          <p:cNvSpPr>
            <a:spLocks noGrp="1"/>
          </p:cNvSpPr>
          <p:nvPr>
            <p:ph idx="1"/>
          </p:nvPr>
        </p:nvSpPr>
        <p:spPr/>
        <p:txBody>
          <a:bodyPr/>
          <a:lstStyle/>
          <a:p>
            <a:r>
              <a:rPr lang="en-US" sz="2400" dirty="0"/>
              <a:t>40x Whole Genome; ~</a:t>
            </a:r>
            <a:r>
              <a:rPr lang="en-US" sz="2400" dirty="0" smtClean="0"/>
              <a:t>800M </a:t>
            </a:r>
            <a:r>
              <a:rPr lang="en-US" sz="2400" dirty="0"/>
              <a:t>read pairs</a:t>
            </a:r>
          </a:p>
          <a:p>
            <a:r>
              <a:rPr lang="en-US" sz="2400" dirty="0"/>
              <a:t>Tasks are divided to be </a:t>
            </a:r>
            <a:r>
              <a:rPr lang="en-US" sz="2400" dirty="0" smtClean="0"/>
              <a:t>5M </a:t>
            </a:r>
            <a:r>
              <a:rPr lang="en-US" sz="2400" dirty="0"/>
              <a:t>read pairs</a:t>
            </a:r>
          </a:p>
          <a:p>
            <a:r>
              <a:rPr lang="en-US" sz="2400" dirty="0"/>
              <a:t>Multiplexing and compressing: ~117 minutes</a:t>
            </a:r>
          </a:p>
          <a:p>
            <a:r>
              <a:rPr lang="en-US" sz="2400" dirty="0"/>
              <a:t>Distribution, mapping, </a:t>
            </a:r>
            <a:r>
              <a:rPr lang="en-US" sz="2400" dirty="0" err="1"/>
              <a:t>reupload</a:t>
            </a:r>
            <a:r>
              <a:rPr lang="en-US" sz="2400" dirty="0"/>
              <a:t>: ~20 minutes per client</a:t>
            </a:r>
          </a:p>
          <a:p>
            <a:pPr lvl="1"/>
            <a:r>
              <a:rPr lang="en-US" sz="2000" dirty="0"/>
              <a:t>Includes download and upload</a:t>
            </a:r>
          </a:p>
          <a:p>
            <a:pPr lvl="1"/>
            <a:r>
              <a:rPr lang="en-US" sz="2000" dirty="0"/>
              <a:t>Processor i7-7700HQ; 8 cores</a:t>
            </a:r>
          </a:p>
          <a:p>
            <a:pPr lvl="1"/>
            <a:r>
              <a:rPr lang="en-US" sz="2000" dirty="0"/>
              <a:t>Approximately 30 nodes. Close to bandwidth limit</a:t>
            </a:r>
          </a:p>
          <a:p>
            <a:r>
              <a:rPr lang="en-US" sz="2400" dirty="0"/>
              <a:t>160 tasks, takes around 5.3 tours of assignment</a:t>
            </a:r>
          </a:p>
          <a:p>
            <a:r>
              <a:rPr lang="en-US" sz="2400" dirty="0" smtClean="0"/>
              <a:t>Verification &amp; </a:t>
            </a:r>
            <a:r>
              <a:rPr lang="en-US" sz="2400" dirty="0" err="1" smtClean="0"/>
              <a:t>demultiplexing</a:t>
            </a:r>
            <a:r>
              <a:rPr lang="en-US" sz="2400" dirty="0"/>
              <a:t>: ~60 minutes</a:t>
            </a:r>
          </a:p>
          <a:p>
            <a:endParaRPr lang="en-US" sz="2400" dirty="0"/>
          </a:p>
        </p:txBody>
      </p:sp>
    </p:spTree>
    <p:extLst>
      <p:ext uri="{BB962C8B-B14F-4D97-AF65-F5344CB8AC3E}">
        <p14:creationId xmlns:p14="http://schemas.microsoft.com/office/powerpoint/2010/main" val="394707281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Coinami</a:t>
            </a:r>
            <a:r>
              <a:rPr lang="en-US" dirty="0" smtClean="0"/>
              <a:t> performance test</a:t>
            </a:r>
            <a:endParaRPr lang="en-US" dirty="0"/>
          </a:p>
        </p:txBody>
      </p:sp>
      <p:sp>
        <p:nvSpPr>
          <p:cNvPr id="3" name="Content Placeholder 2"/>
          <p:cNvSpPr>
            <a:spLocks noGrp="1"/>
          </p:cNvSpPr>
          <p:nvPr>
            <p:ph idx="1"/>
          </p:nvPr>
        </p:nvSpPr>
        <p:spPr/>
        <p:txBody>
          <a:bodyPr/>
          <a:lstStyle/>
          <a:p>
            <a:pPr marL="0" indent="0">
              <a:buNone/>
            </a:pPr>
            <a:r>
              <a:rPr lang="en-US" sz="3200" b="1" dirty="0" smtClean="0"/>
              <a:t>117 + 5.3*20 + 60 = </a:t>
            </a:r>
            <a:r>
              <a:rPr lang="en-US" sz="3200" b="1" dirty="0" smtClean="0">
                <a:solidFill>
                  <a:srgbClr val="FF0000"/>
                </a:solidFill>
              </a:rPr>
              <a:t>4 Hours 43 Minutes</a:t>
            </a:r>
          </a:p>
          <a:p>
            <a:endParaRPr lang="en-US" dirty="0" smtClean="0"/>
          </a:p>
          <a:p>
            <a:r>
              <a:rPr lang="en-US" dirty="0" smtClean="0"/>
              <a:t>One </a:t>
            </a:r>
            <a:r>
              <a:rPr lang="en-US" dirty="0"/>
              <a:t>whole genome alignment under 5 hours.</a:t>
            </a:r>
          </a:p>
          <a:p>
            <a:r>
              <a:rPr lang="en-US" dirty="0"/>
              <a:t>Better server architecture and more volunteers will only improve these numbers</a:t>
            </a:r>
          </a:p>
          <a:p>
            <a:endParaRPr lang="en-US" dirty="0"/>
          </a:p>
        </p:txBody>
      </p:sp>
    </p:spTree>
    <p:extLst>
      <p:ext uri="{BB962C8B-B14F-4D97-AF65-F5344CB8AC3E}">
        <p14:creationId xmlns:p14="http://schemas.microsoft.com/office/powerpoint/2010/main" val="185073844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914400" y="1371600"/>
            <a:ext cx="7623175" cy="1752600"/>
          </a:xfrm>
        </p:spPr>
        <p:txBody>
          <a:bodyPr/>
          <a:lstStyle/>
          <a:p>
            <a:r>
              <a:rPr lang="en-US" sz="4000" dirty="0"/>
              <a:t>Addressing Computational Burden </a:t>
            </a:r>
            <a:r>
              <a:rPr lang="en-US" sz="4000" dirty="0" smtClean="0"/>
              <a:t>for Low-Priority Genome Analyses</a:t>
            </a:r>
            <a:endParaRPr lang="en-US" sz="3800" dirty="0" smtClean="0"/>
          </a:p>
        </p:txBody>
      </p:sp>
      <p:sp>
        <p:nvSpPr>
          <p:cNvPr id="14338" name="Rectangle 3"/>
          <p:cNvSpPr>
            <a:spLocks noGrp="1" noChangeArrowheads="1"/>
          </p:cNvSpPr>
          <p:nvPr>
            <p:ph type="subTitle" idx="1"/>
          </p:nvPr>
        </p:nvSpPr>
        <p:spPr>
          <a:xfrm>
            <a:off x="762000" y="4267200"/>
            <a:ext cx="6553200" cy="1905000"/>
          </a:xfrm>
        </p:spPr>
        <p:txBody>
          <a:bodyPr/>
          <a:lstStyle/>
          <a:p>
            <a:pPr eaLnBrk="1" hangingPunct="1">
              <a:lnSpc>
                <a:spcPct val="80000"/>
              </a:lnSpc>
            </a:pPr>
            <a:r>
              <a:rPr lang="en-US" sz="2400" b="1" dirty="0" smtClean="0"/>
              <a:t>Can Alkan</a:t>
            </a:r>
          </a:p>
          <a:p>
            <a:pPr eaLnBrk="1" hangingPunct="1">
              <a:lnSpc>
                <a:spcPct val="80000"/>
              </a:lnSpc>
            </a:pPr>
            <a:r>
              <a:rPr lang="en-US" sz="1800" dirty="0" smtClean="0"/>
              <a:t>Department of Computer Engineering</a:t>
            </a:r>
          </a:p>
          <a:p>
            <a:pPr eaLnBrk="1" hangingPunct="1">
              <a:lnSpc>
                <a:spcPct val="80000"/>
              </a:lnSpc>
            </a:pPr>
            <a:r>
              <a:rPr lang="en-US" sz="1800" dirty="0" err="1" smtClean="0"/>
              <a:t>Bilkent</a:t>
            </a:r>
            <a:r>
              <a:rPr lang="en-US" sz="1800" dirty="0" smtClean="0"/>
              <a:t> University</a:t>
            </a:r>
          </a:p>
          <a:p>
            <a:pPr eaLnBrk="1" hangingPunct="1">
              <a:lnSpc>
                <a:spcPct val="80000"/>
              </a:lnSpc>
            </a:pPr>
            <a:r>
              <a:rPr lang="en-US" sz="1800" dirty="0" smtClean="0"/>
              <a:t>Ankara, Turkey</a:t>
            </a:r>
          </a:p>
        </p:txBody>
      </p:sp>
      <p:pic>
        <p:nvPicPr>
          <p:cNvPr id="5122" name="Picture 2" descr="Dosya:Logo of Bilkent University.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419599"/>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bs.twimg.com/profile_images/464175678301032448/zS_POSl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280" y="4416552"/>
            <a:ext cx="1755647" cy="175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8677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tr-TR" dirty="0"/>
          </a:p>
        </p:txBody>
      </p:sp>
      <p:sp>
        <p:nvSpPr>
          <p:cNvPr id="3" name="Content Placeholder 2"/>
          <p:cNvSpPr>
            <a:spLocks noGrp="1"/>
          </p:cNvSpPr>
          <p:nvPr>
            <p:ph idx="1"/>
          </p:nvPr>
        </p:nvSpPr>
        <p:spPr>
          <a:xfrm>
            <a:off x="457200" y="1447800"/>
            <a:ext cx="8229600" cy="4530725"/>
          </a:xfrm>
        </p:spPr>
        <p:txBody>
          <a:bodyPr/>
          <a:lstStyle/>
          <a:p>
            <a:r>
              <a:rPr lang="en-US" sz="2800" dirty="0" smtClean="0"/>
              <a:t>HTS data is monotonically increasing</a:t>
            </a:r>
          </a:p>
          <a:p>
            <a:r>
              <a:rPr lang="en-US" sz="2800" dirty="0" smtClean="0"/>
              <a:t>Computational analysis is the bottleneck</a:t>
            </a:r>
          </a:p>
          <a:p>
            <a:pPr lvl="1"/>
            <a:r>
              <a:rPr lang="en-US" sz="2400" dirty="0" smtClean="0"/>
              <a:t>Additional burden due to reference updates</a:t>
            </a:r>
          </a:p>
          <a:p>
            <a:pPr lvl="1"/>
            <a:r>
              <a:rPr lang="en-US" sz="2400" dirty="0" smtClean="0"/>
              <a:t>But (fortunately) embarrassingly parallel problem</a:t>
            </a:r>
          </a:p>
          <a:p>
            <a:r>
              <a:rPr lang="en-US" sz="2800" dirty="0" smtClean="0"/>
              <a:t>Volunteer grids may help</a:t>
            </a:r>
          </a:p>
          <a:p>
            <a:pPr lvl="1"/>
            <a:r>
              <a:rPr lang="en-US" sz="2400" dirty="0" smtClean="0"/>
              <a:t>“Market will decide”</a:t>
            </a:r>
          </a:p>
          <a:p>
            <a:r>
              <a:rPr lang="en-US" sz="2800" dirty="0" smtClean="0"/>
              <a:t>Coins give motivation to miners since alignment is compute intensive</a:t>
            </a:r>
          </a:p>
          <a:p>
            <a:r>
              <a:rPr lang="en-US" sz="2800" dirty="0" smtClean="0"/>
              <a:t>Decentralized transaction with centralized mining</a:t>
            </a:r>
          </a:p>
          <a:p>
            <a:endParaRPr lang="tr-TR" sz="2800" dirty="0"/>
          </a:p>
        </p:txBody>
      </p:sp>
    </p:spTree>
    <p:extLst>
      <p:ext uri="{BB962C8B-B14F-4D97-AF65-F5344CB8AC3E}">
        <p14:creationId xmlns:p14="http://schemas.microsoft.com/office/powerpoint/2010/main" val="7992313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endParaRPr lang="en-US" dirty="0" smtClean="0"/>
          </a:p>
          <a:p>
            <a:r>
              <a:rPr lang="en-US" dirty="0" smtClean="0"/>
              <a:t>Preprint </a:t>
            </a:r>
            <a:r>
              <a:rPr lang="en-US" dirty="0" smtClean="0"/>
              <a:t>/ early version of </a:t>
            </a:r>
            <a:r>
              <a:rPr lang="en-US" dirty="0" err="1" smtClean="0"/>
              <a:t>Coinami</a:t>
            </a:r>
            <a:r>
              <a:rPr lang="en-US" dirty="0" smtClean="0"/>
              <a:t>:</a:t>
            </a:r>
          </a:p>
          <a:p>
            <a:pPr lvl="1"/>
            <a:r>
              <a:rPr lang="en-US" dirty="0">
                <a:hlinkClick r:id="rId2"/>
              </a:rPr>
              <a:t>https://</a:t>
            </a:r>
            <a:r>
              <a:rPr lang="en-US" dirty="0" smtClean="0">
                <a:hlinkClick r:id="rId2"/>
              </a:rPr>
              <a:t>arxiv.org/abs/1602.03031</a:t>
            </a:r>
            <a:endParaRPr lang="en-US" dirty="0" smtClean="0"/>
          </a:p>
          <a:p>
            <a:r>
              <a:rPr lang="en-US" dirty="0" smtClean="0"/>
              <a:t>Coming soon (hopefully)</a:t>
            </a:r>
          </a:p>
          <a:p>
            <a:pPr lvl="1"/>
            <a:r>
              <a:rPr lang="en-US" dirty="0" err="1" smtClean="0"/>
              <a:t>Ozercan</a:t>
            </a:r>
            <a:r>
              <a:rPr lang="en-US" dirty="0" smtClean="0"/>
              <a:t> </a:t>
            </a:r>
            <a:r>
              <a:rPr lang="en-US" smtClean="0"/>
              <a:t>et al., </a:t>
            </a:r>
            <a:r>
              <a:rPr lang="en-US" dirty="0" smtClean="0"/>
              <a:t>“</a:t>
            </a:r>
            <a:r>
              <a:rPr lang="en-US" b="1" dirty="0"/>
              <a:t>Realizing the potential of </a:t>
            </a:r>
            <a:r>
              <a:rPr lang="en-US" b="1" dirty="0" err="1"/>
              <a:t>blockchain</a:t>
            </a:r>
            <a:r>
              <a:rPr lang="en-US" b="1" dirty="0"/>
              <a:t> technologies in </a:t>
            </a:r>
            <a:r>
              <a:rPr lang="en-US" b="1" dirty="0" smtClean="0"/>
              <a:t>genomics</a:t>
            </a:r>
            <a:r>
              <a:rPr lang="en-US" dirty="0" smtClean="0"/>
              <a:t>”, </a:t>
            </a:r>
            <a:r>
              <a:rPr lang="en-US" i="1" dirty="0" smtClean="0"/>
              <a:t>Genome Research</a:t>
            </a:r>
            <a:endParaRPr lang="en-US" i="1" dirty="0" smtClean="0"/>
          </a:p>
          <a:p>
            <a:pPr marL="344487" lvl="1" indent="0">
              <a:buNone/>
            </a:pPr>
            <a:endParaRPr lang="en-US" dirty="0"/>
          </a:p>
        </p:txBody>
      </p:sp>
    </p:spTree>
    <p:extLst>
      <p:ext uri="{BB962C8B-B14F-4D97-AF65-F5344CB8AC3E}">
        <p14:creationId xmlns:p14="http://schemas.microsoft.com/office/powerpoint/2010/main" val="233760710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dirty="0" smtClean="0"/>
              <a:t>Acknowledgements</a:t>
            </a:r>
          </a:p>
        </p:txBody>
      </p:sp>
      <p:pic>
        <p:nvPicPr>
          <p:cNvPr id="39938" name="Picture 2" descr="NIH"/>
          <p:cNvPicPr>
            <a:picLocks noChangeAspect="1" noChangeArrowheads="1"/>
          </p:cNvPicPr>
          <p:nvPr/>
        </p:nvPicPr>
        <p:blipFill>
          <a:blip r:embed="rId2" cstate="print"/>
          <a:srcRect/>
          <a:stretch>
            <a:fillRect/>
          </a:stretch>
        </p:blipFill>
        <p:spPr bwMode="auto">
          <a:xfrm>
            <a:off x="3533094" y="4977036"/>
            <a:ext cx="1152525" cy="1143001"/>
          </a:xfrm>
          <a:prstGeom prst="rect">
            <a:avLst/>
          </a:prstGeom>
          <a:noFill/>
        </p:spPr>
      </p:pic>
      <p:pic>
        <p:nvPicPr>
          <p:cNvPr id="39944" name="Picture 8" descr="EMBO-IG"/>
          <p:cNvPicPr>
            <a:picLocks noChangeAspect="1" noChangeArrowheads="1"/>
          </p:cNvPicPr>
          <p:nvPr/>
        </p:nvPicPr>
        <p:blipFill>
          <a:blip r:embed="rId3" cstate="print"/>
          <a:srcRect/>
          <a:stretch>
            <a:fillRect/>
          </a:stretch>
        </p:blipFill>
        <p:spPr bwMode="auto">
          <a:xfrm>
            <a:off x="233363" y="4977037"/>
            <a:ext cx="3119437" cy="1143001"/>
          </a:xfrm>
          <a:prstGeom prst="rect">
            <a:avLst/>
          </a:prstGeom>
          <a:noFill/>
        </p:spPr>
      </p:pic>
      <p:pic>
        <p:nvPicPr>
          <p:cNvPr id="39946" name="Picture 10" descr="BAGEP"/>
          <p:cNvPicPr>
            <a:picLocks noChangeAspect="1" noChangeArrowheads="1"/>
          </p:cNvPicPr>
          <p:nvPr/>
        </p:nvPicPr>
        <p:blipFill>
          <a:blip r:embed="rId4" cstate="print"/>
          <a:srcRect/>
          <a:stretch>
            <a:fillRect/>
          </a:stretch>
        </p:blipFill>
        <p:spPr bwMode="auto">
          <a:xfrm>
            <a:off x="5900525" y="5420525"/>
            <a:ext cx="3009900" cy="695325"/>
          </a:xfrm>
          <a:prstGeom prst="rect">
            <a:avLst/>
          </a:prstGeom>
          <a:noFill/>
        </p:spPr>
      </p:pic>
      <p:sp>
        <p:nvSpPr>
          <p:cNvPr id="11" name="Text Box 4"/>
          <p:cNvSpPr txBox="1">
            <a:spLocks noChangeArrowheads="1"/>
          </p:cNvSpPr>
          <p:nvPr/>
        </p:nvSpPr>
        <p:spPr bwMode="auto">
          <a:xfrm>
            <a:off x="322346" y="1418990"/>
            <a:ext cx="4164923" cy="1661993"/>
          </a:xfrm>
          <a:prstGeom prst="rect">
            <a:avLst/>
          </a:prstGeom>
          <a:noFill/>
          <a:ln w="9525">
            <a:noFill/>
            <a:miter lim="800000"/>
            <a:headEnd/>
            <a:tailEnd/>
          </a:ln>
        </p:spPr>
        <p:txBody>
          <a:bodyPr wrap="none">
            <a:spAutoFit/>
          </a:bodyPr>
          <a:lstStyle/>
          <a:p>
            <a:r>
              <a:rPr lang="en-US" sz="1700" b="1" u="sng" dirty="0" smtClean="0"/>
              <a:t>Original </a:t>
            </a:r>
            <a:r>
              <a:rPr lang="en-US" sz="1700" b="1" u="sng" dirty="0" err="1" smtClean="0"/>
              <a:t>Coinami</a:t>
            </a:r>
            <a:r>
              <a:rPr lang="en-US" sz="1700" b="1" u="sng" dirty="0" smtClean="0"/>
              <a:t> group</a:t>
            </a:r>
          </a:p>
          <a:p>
            <a:r>
              <a:rPr lang="en-US" sz="1700" dirty="0" err="1" smtClean="0"/>
              <a:t>Atalay</a:t>
            </a:r>
            <a:r>
              <a:rPr lang="en-US" sz="1700" dirty="0" smtClean="0"/>
              <a:t> </a:t>
            </a:r>
            <a:r>
              <a:rPr lang="en-US" sz="1700" dirty="0" err="1" smtClean="0"/>
              <a:t>Mert</a:t>
            </a:r>
            <a:r>
              <a:rPr lang="en-US" sz="1700" dirty="0" smtClean="0"/>
              <a:t> </a:t>
            </a:r>
            <a:r>
              <a:rPr lang="tr-TR" sz="1700" dirty="0" smtClean="0"/>
              <a:t>İleri (now at MIT)</a:t>
            </a:r>
          </a:p>
          <a:p>
            <a:r>
              <a:rPr lang="tr-TR" sz="1700" dirty="0" smtClean="0"/>
              <a:t>Halil İbrahim Özercan (now </a:t>
            </a:r>
            <a:r>
              <a:rPr lang="en-US" sz="1700" dirty="0" smtClean="0"/>
              <a:t>MSc </a:t>
            </a:r>
            <a:r>
              <a:rPr lang="tr-TR" sz="1700" dirty="0" smtClean="0"/>
              <a:t>student)</a:t>
            </a:r>
          </a:p>
          <a:p>
            <a:r>
              <a:rPr lang="tr-TR" sz="1700" dirty="0" smtClean="0"/>
              <a:t>Alper Gündoğdu (now at </a:t>
            </a:r>
            <a:r>
              <a:rPr lang="en-US" sz="1700" dirty="0" smtClean="0"/>
              <a:t>Google</a:t>
            </a:r>
            <a:r>
              <a:rPr lang="tr-TR" sz="1700" dirty="0" smtClean="0"/>
              <a:t>)</a:t>
            </a:r>
          </a:p>
          <a:p>
            <a:r>
              <a:rPr lang="tr-TR" sz="1700" dirty="0" smtClean="0"/>
              <a:t>Ahmet Kerim Şenol (now at Google)</a:t>
            </a:r>
          </a:p>
          <a:p>
            <a:r>
              <a:rPr lang="tr-TR" sz="1700" dirty="0" smtClean="0"/>
              <a:t>M. Yusuf Özkaya (now at Georgia Tech)</a:t>
            </a:r>
          </a:p>
        </p:txBody>
      </p:sp>
      <p:pic>
        <p:nvPicPr>
          <p:cNvPr id="17" name="Picture 4" descr="FP7-MC"/>
          <p:cNvPicPr>
            <a:picLocks noChangeAspect="1" noChangeArrowheads="1"/>
          </p:cNvPicPr>
          <p:nvPr/>
        </p:nvPicPr>
        <p:blipFill>
          <a:blip r:embed="rId5" cstate="print"/>
          <a:srcRect/>
          <a:stretch>
            <a:fillRect/>
          </a:stretch>
        </p:blipFill>
        <p:spPr bwMode="auto">
          <a:xfrm>
            <a:off x="4919450" y="4977036"/>
            <a:ext cx="981075" cy="1143001"/>
          </a:xfrm>
          <a:prstGeom prst="rect">
            <a:avLst/>
          </a:prstGeom>
          <a:noFill/>
        </p:spPr>
      </p:pic>
      <p:pic>
        <p:nvPicPr>
          <p:cNvPr id="1026" name="Picture 2" descr="https://pbs.twimg.com/profile_images/542055824928309248/HY0Ck9kh_400x400.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1259" y="3429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talay Mert Ileri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347" y="3416584"/>
            <a:ext cx="896112" cy="9171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yt3.ggpht.com/-9b4hpjZVKUU/AAAAAAAAAAI/AAAAAAAAAAA/TvqGGqPUmFA/s900-c-k-no/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59" y="341658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niversiteli.anlatsin.com/media/user/picture/alper_1369324846.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6859" y="34290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47695" t="58468" r="36049" b="3932"/>
          <a:stretch/>
        </p:blipFill>
        <p:spPr>
          <a:xfrm>
            <a:off x="3875659" y="3429000"/>
            <a:ext cx="640080" cy="914400"/>
          </a:xfrm>
          <a:prstGeom prst="rect">
            <a:avLst/>
          </a:prstGeom>
        </p:spPr>
      </p:pic>
      <p:sp>
        <p:nvSpPr>
          <p:cNvPr id="18" name="Text Box 4"/>
          <p:cNvSpPr txBox="1">
            <a:spLocks noChangeArrowheads="1"/>
          </p:cNvSpPr>
          <p:nvPr/>
        </p:nvSpPr>
        <p:spPr bwMode="auto">
          <a:xfrm>
            <a:off x="5638800" y="1417638"/>
            <a:ext cx="2557110" cy="3231654"/>
          </a:xfrm>
          <a:prstGeom prst="rect">
            <a:avLst/>
          </a:prstGeom>
          <a:noFill/>
          <a:ln w="9525">
            <a:noFill/>
            <a:miter lim="800000"/>
            <a:headEnd/>
            <a:tailEnd/>
          </a:ln>
        </p:spPr>
        <p:txBody>
          <a:bodyPr wrap="none">
            <a:spAutoFit/>
          </a:bodyPr>
          <a:lstStyle/>
          <a:p>
            <a:r>
              <a:rPr lang="en-US" sz="1700" b="1" u="sng" dirty="0" smtClean="0"/>
              <a:t>Alkan Group @ </a:t>
            </a:r>
            <a:r>
              <a:rPr lang="en-US" sz="1700" b="1" u="sng" dirty="0" err="1" smtClean="0"/>
              <a:t>Bilkent</a:t>
            </a:r>
            <a:endParaRPr lang="en-US" sz="1700" b="1" u="sng" dirty="0" smtClean="0"/>
          </a:p>
          <a:p>
            <a:r>
              <a:rPr lang="en-US" sz="1700" dirty="0" err="1" smtClean="0"/>
              <a:t>Fatma</a:t>
            </a:r>
            <a:r>
              <a:rPr lang="en-US" sz="1700" dirty="0" smtClean="0"/>
              <a:t> </a:t>
            </a:r>
            <a:r>
              <a:rPr lang="en-US" sz="1700" dirty="0" err="1" smtClean="0"/>
              <a:t>Kahveci</a:t>
            </a:r>
            <a:endParaRPr lang="en-US" sz="1700" dirty="0" smtClean="0"/>
          </a:p>
          <a:p>
            <a:r>
              <a:rPr lang="en-US" sz="1700" dirty="0" smtClean="0"/>
              <a:t>Mohammed </a:t>
            </a:r>
            <a:r>
              <a:rPr lang="en-US" sz="1700" dirty="0" err="1" smtClean="0"/>
              <a:t>Alser</a:t>
            </a:r>
            <a:endParaRPr lang="en-US" sz="1700" dirty="0" smtClean="0"/>
          </a:p>
          <a:p>
            <a:r>
              <a:rPr lang="en-US" sz="1700" dirty="0" err="1" smtClean="0"/>
              <a:t>Arda</a:t>
            </a:r>
            <a:r>
              <a:rPr lang="en-US" sz="1700" dirty="0" smtClean="0"/>
              <a:t> S</a:t>
            </a:r>
            <a:r>
              <a:rPr lang="tr-TR" sz="1700" dirty="0" smtClean="0"/>
              <a:t>öylev</a:t>
            </a:r>
            <a:endParaRPr lang="en-US" sz="1700" dirty="0" smtClean="0"/>
          </a:p>
          <a:p>
            <a:r>
              <a:rPr lang="tr-TR" sz="1700" dirty="0" smtClean="0"/>
              <a:t>Halil İbrahim Özercan</a:t>
            </a:r>
          </a:p>
          <a:p>
            <a:r>
              <a:rPr lang="tr-TR" sz="1700" dirty="0" smtClean="0"/>
              <a:t>Fatih Karaoğlanoğlu</a:t>
            </a:r>
          </a:p>
          <a:p>
            <a:r>
              <a:rPr lang="tr-TR" sz="1700" dirty="0" smtClean="0"/>
              <a:t>Ezgi Ebren</a:t>
            </a:r>
          </a:p>
          <a:p>
            <a:r>
              <a:rPr lang="tr-TR" sz="1700" dirty="0" smtClean="0"/>
              <a:t>Tuğba Doğan</a:t>
            </a:r>
          </a:p>
          <a:p>
            <a:r>
              <a:rPr lang="tr-TR" sz="1700" dirty="0" smtClean="0"/>
              <a:t>Balanur İçen</a:t>
            </a:r>
          </a:p>
          <a:p>
            <a:r>
              <a:rPr lang="tr-TR" sz="1700" dirty="0" smtClean="0"/>
              <a:t>Zülal Bingöl</a:t>
            </a:r>
          </a:p>
          <a:p>
            <a:r>
              <a:rPr lang="tr-TR" sz="1700" dirty="0" smtClean="0"/>
              <a:t>Emre Doğru</a:t>
            </a:r>
          </a:p>
          <a:p>
            <a:r>
              <a:rPr lang="tr-TR" sz="1700" dirty="0" smtClean="0"/>
              <a:t>Alim Gökkaya</a:t>
            </a:r>
          </a:p>
        </p:txBody>
      </p:sp>
    </p:spTree>
    <p:extLst>
      <p:ext uri="{BB962C8B-B14F-4D97-AF65-F5344CB8AC3E}">
        <p14:creationId xmlns:p14="http://schemas.microsoft.com/office/powerpoint/2010/main" val="71735269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33400"/>
            <a:ext cx="6667500" cy="3752850"/>
          </a:xfrm>
          <a:prstGeom prst="rect">
            <a:avLst/>
          </a:prstGeom>
        </p:spPr>
      </p:pic>
      <p:sp>
        <p:nvSpPr>
          <p:cNvPr id="2" name="TextBox 1"/>
          <p:cNvSpPr txBox="1"/>
          <p:nvPr/>
        </p:nvSpPr>
        <p:spPr>
          <a:xfrm>
            <a:off x="2253167" y="4495800"/>
            <a:ext cx="4294765" cy="1569660"/>
          </a:xfrm>
          <a:prstGeom prst="rect">
            <a:avLst/>
          </a:prstGeom>
          <a:noFill/>
        </p:spPr>
        <p:txBody>
          <a:bodyPr wrap="none" rtlCol="0">
            <a:spAutoFit/>
          </a:bodyPr>
          <a:lstStyle/>
          <a:p>
            <a:r>
              <a:rPr lang="en-US" sz="2400" dirty="0" err="1" smtClean="0"/>
              <a:t>Minin</a:t>
            </a:r>
            <a:r>
              <a:rPr lang="en-US" sz="2400" dirty="0" smtClean="0"/>
              <a:t>’, </a:t>
            </a:r>
            <a:r>
              <a:rPr lang="en-US" sz="2400" dirty="0" err="1" smtClean="0"/>
              <a:t>minin</a:t>
            </a:r>
            <a:r>
              <a:rPr lang="en-US" sz="2400" dirty="0" smtClean="0"/>
              <a:t>’, </a:t>
            </a:r>
            <a:r>
              <a:rPr lang="en-US" sz="2400" dirty="0" err="1" smtClean="0"/>
              <a:t>minin</a:t>
            </a:r>
            <a:r>
              <a:rPr lang="en-US" sz="2400" dirty="0" smtClean="0"/>
              <a:t>’</a:t>
            </a:r>
          </a:p>
          <a:p>
            <a:r>
              <a:rPr lang="en-US" sz="2400" dirty="0" smtClean="0"/>
              <a:t>Though the reads are </a:t>
            </a:r>
            <a:r>
              <a:rPr lang="en-US" sz="2400" dirty="0" err="1" smtClean="0"/>
              <a:t>mappin</a:t>
            </a:r>
            <a:r>
              <a:rPr lang="en-US" sz="2400" dirty="0" smtClean="0"/>
              <a:t>’</a:t>
            </a:r>
          </a:p>
          <a:p>
            <a:r>
              <a:rPr lang="en-US" sz="2400" dirty="0" smtClean="0"/>
              <a:t>Keep them coins signing’</a:t>
            </a:r>
          </a:p>
          <a:p>
            <a:r>
              <a:rPr lang="en-US" sz="2400" dirty="0" smtClean="0"/>
              <a:t>Rawhide!</a:t>
            </a:r>
            <a:endParaRPr lang="en-US" sz="2400" dirty="0"/>
          </a:p>
        </p:txBody>
      </p:sp>
    </p:spTree>
    <p:extLst>
      <p:ext uri="{BB962C8B-B14F-4D97-AF65-F5344CB8AC3E}">
        <p14:creationId xmlns:p14="http://schemas.microsoft.com/office/powerpoint/2010/main" val="115518047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Genomics: the new Big Data</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748" y="2286000"/>
            <a:ext cx="8532504" cy="2438400"/>
          </a:xfrm>
          <a:prstGeom prst="rect">
            <a:avLst/>
          </a:prstGeom>
        </p:spPr>
      </p:pic>
      <p:sp>
        <p:nvSpPr>
          <p:cNvPr id="5" name="TextBox 4"/>
          <p:cNvSpPr txBox="1"/>
          <p:nvPr/>
        </p:nvSpPr>
        <p:spPr>
          <a:xfrm>
            <a:off x="5041507" y="6248400"/>
            <a:ext cx="3796745" cy="369332"/>
          </a:xfrm>
          <a:prstGeom prst="rect">
            <a:avLst/>
          </a:prstGeom>
          <a:noFill/>
        </p:spPr>
        <p:txBody>
          <a:bodyPr wrap="none" rtlCol="0">
            <a:spAutoFit/>
          </a:bodyPr>
          <a:lstStyle/>
          <a:p>
            <a:r>
              <a:rPr lang="en-US" dirty="0" smtClean="0"/>
              <a:t>Stephens et al. </a:t>
            </a:r>
            <a:r>
              <a:rPr lang="en-US" dirty="0" err="1" smtClean="0"/>
              <a:t>PLoS</a:t>
            </a:r>
            <a:r>
              <a:rPr lang="en-US" dirty="0" smtClean="0"/>
              <a:t> Biology, 2015</a:t>
            </a:r>
            <a:endParaRPr lang="en-US" dirty="0"/>
          </a:p>
        </p:txBody>
      </p:sp>
    </p:spTree>
    <p:extLst>
      <p:ext uri="{BB962C8B-B14F-4D97-AF65-F5344CB8AC3E}">
        <p14:creationId xmlns:p14="http://schemas.microsoft.com/office/powerpoint/2010/main" val="196788396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speed varies</a:t>
            </a:r>
            <a:endParaRPr lang="en-US" dirty="0"/>
          </a:p>
        </p:txBody>
      </p:sp>
      <p:sp>
        <p:nvSpPr>
          <p:cNvPr id="5" name="TextBox 4"/>
          <p:cNvSpPr txBox="1"/>
          <p:nvPr/>
        </p:nvSpPr>
        <p:spPr>
          <a:xfrm>
            <a:off x="152400" y="988159"/>
            <a:ext cx="3215945" cy="5016758"/>
          </a:xfrm>
          <a:prstGeom prst="rect">
            <a:avLst/>
          </a:prstGeom>
          <a:noFill/>
        </p:spPr>
        <p:txBody>
          <a:bodyPr wrap="none" rtlCol="0">
            <a:spAutoFit/>
          </a:bodyPr>
          <a:lstStyle/>
          <a:p>
            <a:endParaRPr lang="en-US" sz="2000" b="1" dirty="0" smtClean="0">
              <a:solidFill>
                <a:srgbClr val="FF0000"/>
              </a:solidFill>
            </a:endParaRPr>
          </a:p>
          <a:p>
            <a:r>
              <a:rPr lang="en-US" sz="2000" b="1" dirty="0" smtClean="0">
                <a:solidFill>
                  <a:srgbClr val="FF0000"/>
                </a:solidFill>
              </a:rPr>
              <a:t>High</a:t>
            </a:r>
            <a:endParaRPr lang="en-US" sz="2000" b="1" dirty="0" smtClean="0">
              <a:solidFill>
                <a:srgbClr val="FF0000"/>
              </a:solidFill>
            </a:endParaRPr>
          </a:p>
          <a:p>
            <a:pPr marL="285750" indent="-285750">
              <a:buFont typeface="Arial" panose="020B0604020202020204" pitchFamily="34" charset="0"/>
              <a:buChar char="•"/>
            </a:pPr>
            <a:r>
              <a:rPr lang="en-US" sz="2000" dirty="0" smtClean="0"/>
              <a:t>(</a:t>
            </a:r>
            <a:r>
              <a:rPr lang="en-US" sz="2000" dirty="0" smtClean="0"/>
              <a:t>Urgent) clinical seq.</a:t>
            </a:r>
          </a:p>
          <a:p>
            <a:pPr marL="742950" lvl="1" indent="-285750">
              <a:buFont typeface="Arial" panose="020B0604020202020204" pitchFamily="34" charset="0"/>
              <a:buChar char="•"/>
            </a:pPr>
            <a:r>
              <a:rPr lang="en-US" sz="2000" dirty="0" smtClean="0"/>
              <a:t>Diagnosis</a:t>
            </a:r>
          </a:p>
          <a:p>
            <a:pPr marL="742950" lvl="1" indent="-285750">
              <a:buFont typeface="Arial" panose="020B0604020202020204" pitchFamily="34" charset="0"/>
              <a:buChar char="•"/>
            </a:pPr>
            <a:r>
              <a:rPr lang="en-US" sz="2000" dirty="0" smtClean="0"/>
              <a:t>Treatment guidance</a:t>
            </a:r>
          </a:p>
          <a:p>
            <a:pPr lvl="1"/>
            <a:endParaRPr lang="en-US" sz="2000" dirty="0" smtClean="0"/>
          </a:p>
          <a:p>
            <a:pPr marL="285750" indent="-285750">
              <a:buFont typeface="Arial" panose="020B0604020202020204" pitchFamily="34" charset="0"/>
              <a:buChar char="•"/>
            </a:pPr>
            <a:r>
              <a:rPr lang="en-US" sz="2000" dirty="0" smtClean="0"/>
              <a:t>Infection control</a:t>
            </a:r>
          </a:p>
          <a:p>
            <a:pPr marL="742950" lvl="1" indent="-285750">
              <a:buFont typeface="Arial" panose="020B0604020202020204" pitchFamily="34" charset="0"/>
              <a:buChar char="•"/>
            </a:pPr>
            <a:r>
              <a:rPr lang="en-US" sz="2000" dirty="0" smtClean="0"/>
              <a:t>Species/subspecies</a:t>
            </a:r>
          </a:p>
          <a:p>
            <a:pPr marL="742950" lvl="1" indent="-285750">
              <a:buFont typeface="Arial" panose="020B0604020202020204" pitchFamily="34" charset="0"/>
              <a:buChar char="•"/>
            </a:pPr>
            <a:r>
              <a:rPr lang="en-US" sz="2000" dirty="0" smtClean="0"/>
              <a:t>Antibiotic resistance</a:t>
            </a:r>
          </a:p>
          <a:p>
            <a:pPr lvl="1"/>
            <a:endParaRPr lang="en-US" sz="2000" dirty="0" smtClean="0"/>
          </a:p>
          <a:p>
            <a:pPr marL="285750" indent="-285750">
              <a:buFont typeface="Arial" panose="020B0604020202020204" pitchFamily="34" charset="0"/>
              <a:buChar char="•"/>
            </a:pPr>
            <a:r>
              <a:rPr lang="en-US" sz="2000" dirty="0" smtClean="0"/>
              <a:t>Virus profiling</a:t>
            </a:r>
          </a:p>
          <a:p>
            <a:pPr marL="742950" lvl="1" indent="-285750">
              <a:buFont typeface="Arial" panose="020B0604020202020204" pitchFamily="34" charset="0"/>
              <a:buChar char="•"/>
            </a:pPr>
            <a:r>
              <a:rPr lang="en-US" sz="2000" dirty="0" smtClean="0"/>
              <a:t>Coinfection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a:t>
            </a:r>
          </a:p>
          <a:p>
            <a:endParaRPr lang="en-US" sz="2000" dirty="0" smtClean="0"/>
          </a:p>
          <a:p>
            <a:endParaRPr lang="en-US" sz="2000" dirty="0"/>
          </a:p>
        </p:txBody>
      </p:sp>
      <p:sp>
        <p:nvSpPr>
          <p:cNvPr id="6" name="TextBox 5"/>
          <p:cNvSpPr txBox="1"/>
          <p:nvPr/>
        </p:nvSpPr>
        <p:spPr>
          <a:xfrm>
            <a:off x="3344061" y="988159"/>
            <a:ext cx="3320140" cy="6555641"/>
          </a:xfrm>
          <a:prstGeom prst="rect">
            <a:avLst/>
          </a:prstGeom>
          <a:noFill/>
        </p:spPr>
        <p:txBody>
          <a:bodyPr wrap="none" rtlCol="0">
            <a:spAutoFit/>
          </a:bodyPr>
          <a:lstStyle/>
          <a:p>
            <a:endParaRPr lang="en-US" sz="2000" b="1" dirty="0" smtClean="0">
              <a:solidFill>
                <a:srgbClr val="FF0000"/>
              </a:solidFill>
            </a:endParaRPr>
          </a:p>
          <a:p>
            <a:r>
              <a:rPr lang="en-US" sz="2000" b="1" dirty="0" smtClean="0">
                <a:solidFill>
                  <a:srgbClr val="FF0000"/>
                </a:solidFill>
              </a:rPr>
              <a:t>Moderate</a:t>
            </a:r>
            <a:endParaRPr lang="en-US" sz="2000" b="1" dirty="0" smtClean="0">
              <a:solidFill>
                <a:srgbClr val="FF0000"/>
              </a:solidFill>
            </a:endParaRPr>
          </a:p>
          <a:p>
            <a:pPr marL="285750" indent="-285750">
              <a:buFont typeface="Arial" panose="020B0604020202020204" pitchFamily="34" charset="0"/>
              <a:buChar char="•"/>
            </a:pPr>
            <a:r>
              <a:rPr lang="en-US" sz="2000" dirty="0" smtClean="0"/>
              <a:t>Other </a:t>
            </a:r>
            <a:r>
              <a:rPr lang="en-US" sz="2000" dirty="0" smtClean="0"/>
              <a:t>clinical</a:t>
            </a:r>
          </a:p>
          <a:p>
            <a:pPr marL="742950" lvl="1" indent="-285750">
              <a:buFont typeface="Arial" panose="020B0604020202020204" pitchFamily="34" charset="0"/>
              <a:buChar char="•"/>
            </a:pPr>
            <a:r>
              <a:rPr lang="en-US" sz="2000" dirty="0" smtClean="0"/>
              <a:t>Tumor profiling</a:t>
            </a:r>
          </a:p>
          <a:p>
            <a:pPr marL="1200150" lvl="2" indent="-285750">
              <a:buFont typeface="Arial" panose="020B0604020202020204" pitchFamily="34" charset="0"/>
              <a:buChar char="•"/>
            </a:pPr>
            <a:r>
              <a:rPr lang="en-US" sz="2000" dirty="0" smtClean="0"/>
              <a:t>Cancer subtypes</a:t>
            </a:r>
          </a:p>
          <a:p>
            <a:pPr marL="1200150" lvl="2" indent="-285750">
              <a:buFont typeface="Arial" panose="020B0604020202020204" pitchFamily="34" charset="0"/>
              <a:buChar char="•"/>
            </a:pPr>
            <a:r>
              <a:rPr lang="en-US" sz="2000" dirty="0" smtClean="0"/>
              <a:t>Drug resistance</a:t>
            </a:r>
          </a:p>
          <a:p>
            <a:pPr marL="742950" lvl="1" indent="-285750">
              <a:buFont typeface="Arial" panose="020B0604020202020204" pitchFamily="34" charset="0"/>
              <a:buChar char="•"/>
            </a:pPr>
            <a:r>
              <a:rPr lang="en-US" sz="2000" dirty="0" smtClean="0"/>
              <a:t>Rare disease diag.</a:t>
            </a:r>
          </a:p>
          <a:p>
            <a:pPr lvl="1"/>
            <a:endParaRPr lang="en-US" sz="2000" dirty="0" smtClean="0"/>
          </a:p>
          <a:p>
            <a:pPr marL="285750" indent="-285750">
              <a:buFont typeface="Arial" panose="020B0604020202020204" pitchFamily="34" charset="0"/>
              <a:buChar char="•"/>
            </a:pPr>
            <a:r>
              <a:rPr lang="en-US" sz="2000" dirty="0" smtClean="0"/>
              <a:t>Research</a:t>
            </a:r>
          </a:p>
          <a:p>
            <a:pPr marL="742950" lvl="1" indent="-285750">
              <a:buFont typeface="Arial" panose="020B0604020202020204" pitchFamily="34" charset="0"/>
              <a:buChar char="•"/>
            </a:pPr>
            <a:r>
              <a:rPr lang="en-US" sz="2000" dirty="0" smtClean="0"/>
              <a:t>Genotype/phenotype</a:t>
            </a:r>
          </a:p>
          <a:p>
            <a:pPr marL="742950" lvl="1" indent="-285750">
              <a:buFont typeface="Arial" panose="020B0604020202020204" pitchFamily="34" charset="0"/>
              <a:buChar char="•"/>
            </a:pPr>
            <a:r>
              <a:rPr lang="en-US" sz="2000" dirty="0" smtClean="0"/>
              <a:t>Causal mutations</a:t>
            </a:r>
          </a:p>
          <a:p>
            <a:pPr marL="742950" lvl="1" indent="-285750">
              <a:buFont typeface="Arial" panose="020B0604020202020204" pitchFamily="34" charset="0"/>
              <a:buChar char="•"/>
            </a:pPr>
            <a:r>
              <a:rPr lang="en-US" sz="2000" dirty="0" smtClean="0"/>
              <a:t>Population genomics</a:t>
            </a:r>
          </a:p>
          <a:p>
            <a:pPr marL="742950" lvl="1" indent="-285750">
              <a:buFont typeface="Arial" panose="020B0604020202020204" pitchFamily="34" charset="0"/>
              <a:buChar char="•"/>
            </a:pPr>
            <a:r>
              <a:rPr lang="en-US" sz="2000" dirty="0" smtClean="0"/>
              <a:t>Evolutionary biology</a:t>
            </a:r>
          </a:p>
          <a:p>
            <a:pPr marL="742950" lvl="1" indent="-285750">
              <a:buFont typeface="Arial" panose="020B0604020202020204" pitchFamily="34" charset="0"/>
              <a:buChar char="•"/>
            </a:pPr>
            <a:r>
              <a:rPr lang="en-US" sz="2000" i="1" dirty="0"/>
              <a:t>De novo</a:t>
            </a:r>
            <a:r>
              <a:rPr lang="en-US" sz="2000" dirty="0"/>
              <a:t> </a:t>
            </a:r>
            <a:r>
              <a:rPr lang="en-US" sz="2000" dirty="0" smtClean="0"/>
              <a:t>assembly</a:t>
            </a:r>
          </a:p>
          <a:p>
            <a:pPr marL="742950" lvl="1" indent="-285750">
              <a:buFont typeface="Arial" panose="020B0604020202020204" pitchFamily="34" charset="0"/>
              <a:buChar char="•"/>
            </a:pPr>
            <a:r>
              <a:rPr lang="en-US" sz="2000" dirty="0" smtClean="0"/>
              <a:t>….</a:t>
            </a:r>
          </a:p>
          <a:p>
            <a:pPr lvl="2"/>
            <a:endParaRPr lang="en-US" sz="2000" dirty="0"/>
          </a:p>
          <a:p>
            <a:pPr lvl="2"/>
            <a:endParaRPr lang="en-US" sz="2000" dirty="0" smtClean="0"/>
          </a:p>
          <a:p>
            <a:pPr lvl="2"/>
            <a:endParaRPr lang="en-US" sz="2000" dirty="0" smtClean="0"/>
          </a:p>
          <a:p>
            <a:pPr lvl="1"/>
            <a:endParaRPr lang="en-US" sz="2000" dirty="0" smtClean="0"/>
          </a:p>
          <a:p>
            <a:endParaRPr lang="en-US" sz="2000" dirty="0" smtClean="0"/>
          </a:p>
          <a:p>
            <a:endParaRPr lang="en-US" sz="2000" dirty="0"/>
          </a:p>
        </p:txBody>
      </p:sp>
      <p:sp>
        <p:nvSpPr>
          <p:cNvPr id="7" name="TextBox 6"/>
          <p:cNvSpPr txBox="1"/>
          <p:nvPr/>
        </p:nvSpPr>
        <p:spPr>
          <a:xfrm>
            <a:off x="6560498" y="991671"/>
            <a:ext cx="2659702" cy="3785652"/>
          </a:xfrm>
          <a:prstGeom prst="rect">
            <a:avLst/>
          </a:prstGeom>
          <a:noFill/>
        </p:spPr>
        <p:txBody>
          <a:bodyPr wrap="none" rtlCol="0">
            <a:spAutoFit/>
          </a:bodyPr>
          <a:lstStyle/>
          <a:p>
            <a:endParaRPr lang="en-US" sz="2000" b="1" dirty="0" smtClean="0">
              <a:solidFill>
                <a:srgbClr val="FF0000"/>
              </a:solidFill>
            </a:endParaRPr>
          </a:p>
          <a:p>
            <a:r>
              <a:rPr lang="en-US" sz="2000" b="1" dirty="0" smtClean="0">
                <a:solidFill>
                  <a:srgbClr val="FF0000"/>
                </a:solidFill>
              </a:rPr>
              <a:t>Low</a:t>
            </a:r>
            <a:endParaRPr lang="en-US" sz="2000" b="1" dirty="0" smtClean="0">
              <a:solidFill>
                <a:srgbClr val="FF0000"/>
              </a:solidFill>
            </a:endParaRPr>
          </a:p>
          <a:p>
            <a:pPr marL="342900" indent="-342900">
              <a:buFont typeface="Arial" panose="020B0604020202020204" pitchFamily="34" charset="0"/>
              <a:buChar char="•"/>
            </a:pPr>
            <a:r>
              <a:rPr lang="en-US" sz="2000" dirty="0" smtClean="0"/>
              <a:t>Re-analysis</a:t>
            </a:r>
            <a:endParaRPr lang="en-US" sz="2000" dirty="0" smtClean="0"/>
          </a:p>
          <a:p>
            <a:pPr marL="800100" lvl="1" indent="-342900">
              <a:buFont typeface="Arial" panose="020B0604020202020204" pitchFamily="34" charset="0"/>
              <a:buChar char="•"/>
            </a:pPr>
            <a:r>
              <a:rPr lang="en-US" sz="2000" dirty="0" smtClean="0"/>
              <a:t>New reference</a:t>
            </a:r>
          </a:p>
          <a:p>
            <a:endParaRPr lang="en-US" sz="2000" dirty="0" smtClean="0"/>
          </a:p>
          <a:p>
            <a:pPr marL="342900" indent="-342900">
              <a:buFont typeface="Arial" panose="020B0604020202020204" pitchFamily="34" charset="0"/>
              <a:buChar char="•"/>
            </a:pPr>
            <a:r>
              <a:rPr lang="en-US" sz="2000" dirty="0" smtClean="0"/>
              <a:t>…</a:t>
            </a:r>
            <a:endParaRPr lang="en-US" sz="2000" dirty="0"/>
          </a:p>
          <a:p>
            <a:pPr lvl="2"/>
            <a:endParaRPr lang="en-US" sz="2000" dirty="0"/>
          </a:p>
          <a:p>
            <a:pPr lvl="2"/>
            <a:endParaRPr lang="en-US" sz="2000" dirty="0" smtClean="0"/>
          </a:p>
          <a:p>
            <a:pPr lvl="2"/>
            <a:endParaRPr lang="en-US" sz="2000" dirty="0" smtClean="0"/>
          </a:p>
          <a:p>
            <a:pPr lvl="1"/>
            <a:endParaRPr lang="en-US" sz="2000" dirty="0" smtClean="0"/>
          </a:p>
          <a:p>
            <a:endParaRPr lang="en-US" sz="2000" dirty="0" smtClean="0"/>
          </a:p>
          <a:p>
            <a:endParaRPr lang="en-US" sz="2000" dirty="0"/>
          </a:p>
        </p:txBody>
      </p:sp>
      <p:sp>
        <p:nvSpPr>
          <p:cNvPr id="8" name="TextBox 7"/>
          <p:cNvSpPr txBox="1"/>
          <p:nvPr/>
        </p:nvSpPr>
        <p:spPr>
          <a:xfrm>
            <a:off x="176815" y="5539343"/>
            <a:ext cx="2441694" cy="646331"/>
          </a:xfrm>
          <a:prstGeom prst="rect">
            <a:avLst/>
          </a:prstGeom>
          <a:noFill/>
        </p:spPr>
        <p:txBody>
          <a:bodyPr wrap="none" rtlCol="0">
            <a:spAutoFit/>
          </a:bodyPr>
          <a:lstStyle/>
          <a:p>
            <a:r>
              <a:rPr lang="en-US" dirty="0" smtClean="0">
                <a:solidFill>
                  <a:srgbClr val="FF0000"/>
                </a:solidFill>
              </a:rPr>
              <a:t>HPC, accelerators,</a:t>
            </a:r>
          </a:p>
          <a:p>
            <a:r>
              <a:rPr lang="en-US" dirty="0" smtClean="0">
                <a:solidFill>
                  <a:srgbClr val="FF0000"/>
                </a:solidFill>
              </a:rPr>
              <a:t>embedded devices…</a:t>
            </a:r>
            <a:endParaRPr lang="en-US" dirty="0">
              <a:solidFill>
                <a:srgbClr val="FF0000"/>
              </a:solidFill>
            </a:endParaRPr>
          </a:p>
        </p:txBody>
      </p:sp>
      <p:sp>
        <p:nvSpPr>
          <p:cNvPr id="9" name="TextBox 8"/>
          <p:cNvSpPr txBox="1"/>
          <p:nvPr/>
        </p:nvSpPr>
        <p:spPr>
          <a:xfrm>
            <a:off x="3657600" y="5562600"/>
            <a:ext cx="2852063" cy="646331"/>
          </a:xfrm>
          <a:prstGeom prst="rect">
            <a:avLst/>
          </a:prstGeom>
          <a:noFill/>
        </p:spPr>
        <p:txBody>
          <a:bodyPr wrap="none" rtlCol="0">
            <a:spAutoFit/>
          </a:bodyPr>
          <a:lstStyle/>
          <a:p>
            <a:r>
              <a:rPr lang="en-US" dirty="0" smtClean="0">
                <a:solidFill>
                  <a:srgbClr val="FF0000"/>
                </a:solidFill>
              </a:rPr>
              <a:t>Cloud, clusters, HPC,</a:t>
            </a:r>
          </a:p>
          <a:p>
            <a:r>
              <a:rPr lang="en-US" dirty="0" smtClean="0">
                <a:solidFill>
                  <a:srgbClr val="FF0000"/>
                </a:solidFill>
              </a:rPr>
              <a:t>advanced workstations,…</a:t>
            </a:r>
            <a:endParaRPr lang="en-US" dirty="0">
              <a:solidFill>
                <a:srgbClr val="FF0000"/>
              </a:solidFill>
            </a:endParaRPr>
          </a:p>
        </p:txBody>
      </p:sp>
      <p:sp>
        <p:nvSpPr>
          <p:cNvPr id="10" name="TextBox 9"/>
          <p:cNvSpPr txBox="1"/>
          <p:nvPr/>
        </p:nvSpPr>
        <p:spPr>
          <a:xfrm>
            <a:off x="6781800" y="5562600"/>
            <a:ext cx="1838965" cy="646331"/>
          </a:xfrm>
          <a:prstGeom prst="rect">
            <a:avLst/>
          </a:prstGeom>
          <a:noFill/>
        </p:spPr>
        <p:txBody>
          <a:bodyPr wrap="none" rtlCol="0">
            <a:spAutoFit/>
          </a:bodyPr>
          <a:lstStyle/>
          <a:p>
            <a:r>
              <a:rPr lang="en-US" dirty="0" smtClean="0">
                <a:solidFill>
                  <a:srgbClr val="FF0000"/>
                </a:solidFill>
              </a:rPr>
              <a:t>Cloud, clusters, </a:t>
            </a:r>
          </a:p>
          <a:p>
            <a:r>
              <a:rPr lang="en-US" dirty="0" smtClean="0">
                <a:solidFill>
                  <a:srgbClr val="FF0000"/>
                </a:solidFill>
              </a:rPr>
              <a:t>grid computing</a:t>
            </a:r>
          </a:p>
        </p:txBody>
      </p:sp>
    </p:spTree>
    <p:extLst>
      <p:ext uri="{BB962C8B-B14F-4D97-AF65-F5344CB8AC3E}">
        <p14:creationId xmlns:p14="http://schemas.microsoft.com/office/powerpoint/2010/main" val="1673798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Diverse analyses</a:t>
            </a:r>
            <a:endParaRPr lang="en-US" dirty="0"/>
          </a:p>
        </p:txBody>
      </p:sp>
      <p:sp>
        <p:nvSpPr>
          <p:cNvPr id="3" name="Content Placeholder 2"/>
          <p:cNvSpPr>
            <a:spLocks noGrp="1"/>
          </p:cNvSpPr>
          <p:nvPr>
            <p:ph idx="1"/>
          </p:nvPr>
        </p:nvSpPr>
        <p:spPr>
          <a:xfrm>
            <a:off x="457200" y="1600200"/>
            <a:ext cx="4343400" cy="4530725"/>
          </a:xfrm>
        </p:spPr>
        <p:txBody>
          <a:bodyPr/>
          <a:lstStyle/>
          <a:p>
            <a:r>
              <a:rPr lang="en-US" sz="2400" dirty="0" smtClean="0"/>
              <a:t>Read alignment</a:t>
            </a:r>
          </a:p>
          <a:p>
            <a:pPr lvl="1"/>
            <a:r>
              <a:rPr lang="en-US" sz="2000" dirty="0" smtClean="0"/>
              <a:t>Different optimizations for </a:t>
            </a:r>
          </a:p>
          <a:p>
            <a:pPr marL="344487" lvl="1" indent="0">
              <a:buNone/>
            </a:pPr>
            <a:r>
              <a:rPr lang="en-US" sz="2000" dirty="0" smtClean="0"/>
              <a:t>data from different platforms</a:t>
            </a:r>
          </a:p>
          <a:p>
            <a:r>
              <a:rPr lang="en-US" sz="2400" dirty="0" smtClean="0"/>
              <a:t>SNP/</a:t>
            </a:r>
            <a:r>
              <a:rPr lang="en-US" sz="2400" dirty="0" err="1" smtClean="0"/>
              <a:t>indel</a:t>
            </a:r>
            <a:r>
              <a:rPr lang="en-US" sz="2400" dirty="0" smtClean="0"/>
              <a:t>/SV discovery</a:t>
            </a:r>
          </a:p>
          <a:p>
            <a:r>
              <a:rPr lang="en-US" sz="2400" dirty="0" smtClean="0"/>
              <a:t>Transcriptome</a:t>
            </a:r>
          </a:p>
          <a:p>
            <a:pPr lvl="1"/>
            <a:r>
              <a:rPr lang="en-US" sz="2000" dirty="0" smtClean="0"/>
              <a:t>Assembly</a:t>
            </a:r>
          </a:p>
          <a:p>
            <a:pPr lvl="1"/>
            <a:r>
              <a:rPr lang="en-US" sz="2000" dirty="0" smtClean="0"/>
              <a:t>Expression</a:t>
            </a:r>
          </a:p>
          <a:p>
            <a:r>
              <a:rPr lang="en-US" sz="2400" dirty="0" smtClean="0"/>
              <a:t>Epigenetics</a:t>
            </a:r>
          </a:p>
          <a:p>
            <a:pPr lvl="1"/>
            <a:r>
              <a:rPr lang="en-US" sz="2000" dirty="0" err="1" smtClean="0"/>
              <a:t>ChIP-seq</a:t>
            </a:r>
            <a:endParaRPr lang="en-US" sz="2000" dirty="0" smtClean="0"/>
          </a:p>
          <a:p>
            <a:pPr lvl="1"/>
            <a:r>
              <a:rPr lang="en-US" sz="2000" dirty="0" smtClean="0"/>
              <a:t>Methyl-</a:t>
            </a:r>
            <a:r>
              <a:rPr lang="en-US" sz="2000" dirty="0" err="1" smtClean="0"/>
              <a:t>seq</a:t>
            </a:r>
            <a:endParaRPr lang="en-US" sz="2000" dirty="0" smtClean="0"/>
          </a:p>
        </p:txBody>
      </p:sp>
      <p:sp>
        <p:nvSpPr>
          <p:cNvPr id="4" name="Content Placeholder 2"/>
          <p:cNvSpPr txBox="1">
            <a:spLocks/>
          </p:cNvSpPr>
          <p:nvPr/>
        </p:nvSpPr>
        <p:spPr bwMode="auto">
          <a:xfrm>
            <a:off x="4495800" y="1600200"/>
            <a:ext cx="43434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r>
              <a:rPr lang="en-US" sz="2400" dirty="0"/>
              <a:t>De novo assembly</a:t>
            </a:r>
          </a:p>
          <a:p>
            <a:pPr lvl="1"/>
            <a:r>
              <a:rPr lang="en-US" sz="2000" dirty="0"/>
              <a:t>Scaffolding</a:t>
            </a:r>
          </a:p>
          <a:p>
            <a:pPr lvl="1"/>
            <a:r>
              <a:rPr lang="en-US" sz="2000" dirty="0" smtClean="0"/>
              <a:t>Annotation</a:t>
            </a:r>
            <a:endParaRPr lang="en-US" sz="1800" dirty="0" smtClean="0"/>
          </a:p>
          <a:p>
            <a:r>
              <a:rPr lang="en-US" sz="2400" kern="0" dirty="0" smtClean="0"/>
              <a:t>Comparative genomics</a:t>
            </a:r>
          </a:p>
          <a:p>
            <a:pPr lvl="1"/>
            <a:r>
              <a:rPr lang="en-US" sz="2000" kern="0" dirty="0" smtClean="0"/>
              <a:t>Homology maps</a:t>
            </a:r>
          </a:p>
          <a:p>
            <a:r>
              <a:rPr lang="en-US" sz="2400" kern="0" dirty="0" smtClean="0"/>
              <a:t>Metagenomics</a:t>
            </a:r>
          </a:p>
          <a:p>
            <a:pPr lvl="1"/>
            <a:r>
              <a:rPr lang="en-US" sz="1800" kern="0" dirty="0" smtClean="0"/>
              <a:t>Species / subspecies identification</a:t>
            </a:r>
          </a:p>
          <a:p>
            <a:pPr lvl="1"/>
            <a:r>
              <a:rPr lang="en-US" sz="1800" kern="0" dirty="0" smtClean="0"/>
              <a:t>Antibiotic resistance</a:t>
            </a:r>
          </a:p>
          <a:p>
            <a:r>
              <a:rPr lang="en-US" sz="2200" kern="0" dirty="0" smtClean="0"/>
              <a:t>Single-cell genomics/transcriptomics</a:t>
            </a:r>
          </a:p>
          <a:p>
            <a:r>
              <a:rPr lang="en-US" sz="2200" kern="0" dirty="0" smtClean="0"/>
              <a:t>…</a:t>
            </a:r>
            <a:endParaRPr lang="en-US" sz="1800" kern="0" dirty="0" smtClean="0"/>
          </a:p>
          <a:p>
            <a:pPr lvl="1"/>
            <a:endParaRPr lang="en-US" sz="1600" kern="0" dirty="0" smtClean="0"/>
          </a:p>
        </p:txBody>
      </p:sp>
      <p:sp>
        <p:nvSpPr>
          <p:cNvPr id="5" name="Rectangle 4"/>
          <p:cNvSpPr/>
          <p:nvPr/>
        </p:nvSpPr>
        <p:spPr>
          <a:xfrm>
            <a:off x="762000" y="1600200"/>
            <a:ext cx="2362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48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HTS read alignment</a:t>
            </a:r>
            <a:endParaRPr lang="en-US" dirty="0"/>
          </a:p>
        </p:txBody>
      </p:sp>
      <p:sp>
        <p:nvSpPr>
          <p:cNvPr id="3" name="Content Placeholder 2"/>
          <p:cNvSpPr>
            <a:spLocks noGrp="1"/>
          </p:cNvSpPr>
          <p:nvPr>
            <p:ph idx="1"/>
          </p:nvPr>
        </p:nvSpPr>
        <p:spPr/>
        <p:txBody>
          <a:bodyPr/>
          <a:lstStyle/>
          <a:p>
            <a:r>
              <a:rPr lang="en-US" sz="2800" dirty="0" smtClean="0"/>
              <a:t>Aligning HTS reads is a compute intensive task</a:t>
            </a:r>
          </a:p>
          <a:p>
            <a:pPr lvl="1"/>
            <a:r>
              <a:rPr lang="en-US" sz="2400" dirty="0"/>
              <a:t>&gt;</a:t>
            </a:r>
            <a:r>
              <a:rPr lang="en-US" sz="2400" dirty="0" smtClean="0"/>
              <a:t>35 </a:t>
            </a:r>
            <a:r>
              <a:rPr lang="en-US" sz="2400" dirty="0" smtClean="0"/>
              <a:t>CPU days per 30X genome using </a:t>
            </a:r>
            <a:r>
              <a:rPr lang="en-US" sz="2400" dirty="0" smtClean="0"/>
              <a:t>BWA-MEM + sort + mark duplicates</a:t>
            </a:r>
            <a:endParaRPr lang="en-US" sz="2400" dirty="0" smtClean="0"/>
          </a:p>
          <a:p>
            <a:pPr lvl="1"/>
            <a:r>
              <a:rPr lang="en-US" sz="2400" dirty="0" smtClean="0"/>
              <a:t>~18K human genomes / year can be sequenced using </a:t>
            </a:r>
            <a:r>
              <a:rPr lang="en-US" sz="2400" dirty="0" err="1" smtClean="0"/>
              <a:t>HiSeqX</a:t>
            </a:r>
            <a:r>
              <a:rPr lang="en-US" sz="2400" dirty="0" smtClean="0"/>
              <a:t> Ten</a:t>
            </a:r>
          </a:p>
          <a:p>
            <a:pPr lvl="2"/>
            <a:r>
              <a:rPr lang="en-US" sz="2000" dirty="0" smtClean="0"/>
              <a:t>630K CPU days = </a:t>
            </a:r>
            <a:r>
              <a:rPr lang="en-US" sz="2000" dirty="0" smtClean="0"/>
              <a:t>~1800 </a:t>
            </a:r>
            <a:r>
              <a:rPr lang="en-US" sz="2000" dirty="0" smtClean="0"/>
              <a:t>CPU years per </a:t>
            </a:r>
            <a:r>
              <a:rPr lang="en-US" sz="2000" dirty="0" err="1" smtClean="0"/>
              <a:t>HiSeqX</a:t>
            </a:r>
            <a:r>
              <a:rPr lang="en-US" sz="2000" dirty="0" smtClean="0"/>
              <a:t> Ten</a:t>
            </a:r>
          </a:p>
          <a:p>
            <a:pPr lvl="1"/>
            <a:r>
              <a:rPr lang="en-US" sz="2400" dirty="0" smtClean="0"/>
              <a:t>Single </a:t>
            </a:r>
            <a:r>
              <a:rPr lang="en-US" sz="2400" dirty="0" err="1" smtClean="0"/>
              <a:t>NovaSeq</a:t>
            </a:r>
            <a:r>
              <a:rPr lang="en-US" sz="2400" dirty="0" smtClean="0"/>
              <a:t>: 7200 genomes/year</a:t>
            </a:r>
          </a:p>
          <a:p>
            <a:pPr lvl="1"/>
            <a:r>
              <a:rPr lang="en-US" sz="2400" dirty="0" smtClean="0"/>
              <a:t>Estimated 1 million genomes by the end of 2017</a:t>
            </a:r>
          </a:p>
          <a:p>
            <a:pPr lvl="2"/>
            <a:r>
              <a:rPr lang="en-US" sz="2000" dirty="0" smtClean="0"/>
              <a:t>35 million CPU days = ~100K CPU years for alignment only</a:t>
            </a:r>
          </a:p>
        </p:txBody>
      </p:sp>
    </p:spTree>
    <p:extLst>
      <p:ext uri="{BB962C8B-B14F-4D97-AF65-F5344CB8AC3E}">
        <p14:creationId xmlns:p14="http://schemas.microsoft.com/office/powerpoint/2010/main" val="41426391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HTS read alignment (2)</a:t>
            </a:r>
            <a:endParaRPr lang="en-US" dirty="0"/>
          </a:p>
        </p:txBody>
      </p:sp>
      <p:sp>
        <p:nvSpPr>
          <p:cNvPr id="3" name="Content Placeholder 2"/>
          <p:cNvSpPr>
            <a:spLocks noGrp="1"/>
          </p:cNvSpPr>
          <p:nvPr>
            <p:ph idx="1"/>
          </p:nvPr>
        </p:nvSpPr>
        <p:spPr/>
        <p:txBody>
          <a:bodyPr/>
          <a:lstStyle/>
          <a:p>
            <a:r>
              <a:rPr lang="en-US" sz="2800" dirty="0" smtClean="0"/>
              <a:t>Additionally, reference human genome gets an update every 3-4 years</a:t>
            </a:r>
          </a:p>
          <a:p>
            <a:pPr lvl="1"/>
            <a:r>
              <a:rPr lang="en-US" sz="2400" dirty="0" smtClean="0"/>
              <a:t>Fixes minor alleles</a:t>
            </a:r>
            <a:endParaRPr lang="en-US" sz="2400" dirty="0"/>
          </a:p>
          <a:p>
            <a:pPr lvl="1"/>
            <a:r>
              <a:rPr lang="en-US" sz="2400" dirty="0" smtClean="0"/>
              <a:t>Fixes collapsed duplications</a:t>
            </a:r>
          </a:p>
          <a:p>
            <a:pPr lvl="1"/>
            <a:r>
              <a:rPr lang="en-US" sz="2400" dirty="0" smtClean="0"/>
              <a:t>Fixes </a:t>
            </a:r>
            <a:r>
              <a:rPr lang="en-US" sz="2400" dirty="0" err="1" smtClean="0"/>
              <a:t>contig</a:t>
            </a:r>
            <a:r>
              <a:rPr lang="en-US" sz="2400" dirty="0" smtClean="0"/>
              <a:t> orientation (i.e. incorrect inversions)</a:t>
            </a:r>
          </a:p>
          <a:p>
            <a:pPr lvl="1"/>
            <a:r>
              <a:rPr lang="en-US" sz="2400" dirty="0" smtClean="0"/>
              <a:t>Adds new sequence</a:t>
            </a:r>
          </a:p>
          <a:p>
            <a:r>
              <a:rPr lang="en-US" sz="2800" dirty="0" smtClean="0"/>
              <a:t>For better reliability it is best to remap existing data to new reference</a:t>
            </a:r>
          </a:p>
          <a:p>
            <a:pPr lvl="1"/>
            <a:r>
              <a:rPr lang="en-US" sz="2400" dirty="0" smtClean="0"/>
              <a:t>All 1000 Genomes Project data are remapped to GRCh38</a:t>
            </a:r>
          </a:p>
        </p:txBody>
      </p:sp>
    </p:spTree>
    <p:extLst>
      <p:ext uri="{BB962C8B-B14F-4D97-AF65-F5344CB8AC3E}">
        <p14:creationId xmlns:p14="http://schemas.microsoft.com/office/powerpoint/2010/main" val="256569878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4174</TotalTime>
  <Words>2403</Words>
  <Application>Microsoft Office PowerPoint</Application>
  <PresentationFormat>On-screen Show (4:3)</PresentationFormat>
  <Paragraphs>384</Paragraphs>
  <Slides>43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Garamond</vt:lpstr>
      <vt:lpstr>Wingdings</vt:lpstr>
      <vt:lpstr>Edge</vt:lpstr>
      <vt:lpstr>Addressing Computational Burden to Realize Precision Medicine</vt:lpstr>
      <vt:lpstr>Problem</vt:lpstr>
      <vt:lpstr>Solution</vt:lpstr>
      <vt:lpstr>Addressing Computational Burden for Low-Priority Genome Analyses</vt:lpstr>
      <vt:lpstr>Genomics: the new Big Data</vt:lpstr>
      <vt:lpstr>Need for speed varies</vt:lpstr>
      <vt:lpstr>Diverse analyses</vt:lpstr>
      <vt:lpstr>HTS read alignment</vt:lpstr>
      <vt:lpstr>HTS read alignment (2)</vt:lpstr>
      <vt:lpstr>Remapping old, or mapping new?</vt:lpstr>
      <vt:lpstr>Volunteer grid computing: BOINC</vt:lpstr>
      <vt:lpstr>Read mapping w/BOINC</vt:lpstr>
      <vt:lpstr>Current solutions</vt:lpstr>
      <vt:lpstr>What is needed?</vt:lpstr>
      <vt:lpstr>Blockchain: what is it?</vt:lpstr>
      <vt:lpstr>Blockchain: what is it?</vt:lpstr>
      <vt:lpstr>Blockchain – How does it work?</vt:lpstr>
      <vt:lpstr>Blockchain – How does it work?</vt:lpstr>
      <vt:lpstr>Cryptocurrencies</vt:lpstr>
      <vt:lpstr>Bitcoin</vt:lpstr>
      <vt:lpstr>Surge of popularity</vt:lpstr>
      <vt:lpstr>Bitcoin blocks</vt:lpstr>
      <vt:lpstr>Proof-of-Work: Nonce</vt:lpstr>
      <vt:lpstr>Blockchain summary</vt:lpstr>
      <vt:lpstr>Blockchain in Genomics</vt:lpstr>
      <vt:lpstr>Zenome </vt:lpstr>
      <vt:lpstr>Nebula Genomics</vt:lpstr>
      <vt:lpstr>Proposal: Coinami</vt:lpstr>
      <vt:lpstr>PowerPoint Presentation</vt:lpstr>
      <vt:lpstr>Definitions</vt:lpstr>
      <vt:lpstr>Coinami features</vt:lpstr>
      <vt:lpstr>Coinami features</vt:lpstr>
      <vt:lpstr>Coinami workflow</vt:lpstr>
      <vt:lpstr>Coinami system</vt:lpstr>
      <vt:lpstr>Coinami system</vt:lpstr>
      <vt:lpstr>Coinami system</vt:lpstr>
      <vt:lpstr>Coinami implementation</vt:lpstr>
      <vt:lpstr>Coinami performance test</vt:lpstr>
      <vt:lpstr>Coinami performance test</vt:lpstr>
      <vt:lpstr>Conclusions</vt:lpstr>
      <vt:lpstr>Resources</vt:lpstr>
      <vt:lpstr>Acknowledgements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structural variation and segmental duplications with next-gen sequencing technology</dc:title>
  <dc:creator>Can Alkan</dc:creator>
  <cp:lastModifiedBy>Can Alkan</cp:lastModifiedBy>
  <cp:revision>1041</cp:revision>
  <dcterms:created xsi:type="dcterms:W3CDTF">2009-06-24T12:12:52Z</dcterms:created>
  <dcterms:modified xsi:type="dcterms:W3CDTF">2018-02-24T14:03:27Z</dcterms:modified>
</cp:coreProperties>
</file>